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0" r:id="rId2"/>
  </p:sldMasterIdLst>
  <p:notesMasterIdLst>
    <p:notesMasterId r:id="rId12"/>
  </p:notesMasterIdLst>
  <p:sldIdLst>
    <p:sldId id="454" r:id="rId3"/>
    <p:sldId id="435" r:id="rId4"/>
    <p:sldId id="444" r:id="rId5"/>
    <p:sldId id="463" r:id="rId6"/>
    <p:sldId id="464" r:id="rId7"/>
    <p:sldId id="465" r:id="rId8"/>
    <p:sldId id="466" r:id="rId9"/>
    <p:sldId id="371" r:id="rId10"/>
    <p:sldId id="408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phie Gabillet" initials="SG" lastIdx="1" clrIdx="0">
    <p:extLst>
      <p:ext uri="{19B8F6BF-5375-455C-9EA6-DF929625EA0E}">
        <p15:presenceInfo xmlns:p15="http://schemas.microsoft.com/office/powerpoint/2012/main" userId="S-1-5-21-1203434975-2139403288-3280681729-53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6" autoAdjust="0"/>
    <p:restoredTop sz="94796" autoAdjust="0"/>
  </p:normalViewPr>
  <p:slideViewPr>
    <p:cSldViewPr snapToGrid="0">
      <p:cViewPr varScale="1">
        <p:scale>
          <a:sx n="115" d="100"/>
          <a:sy n="115" d="100"/>
        </p:scale>
        <p:origin x="184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4B4456-F20C-4BA0-96CC-201736731C04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</dgm:pt>
    <dgm:pt modelId="{72F983E1-3046-477B-B44B-9EA7087F4082}">
      <dgm:prSet phldrT="[Texte]" custT="1"/>
      <dgm:spPr>
        <a:gradFill rotWithShape="0">
          <a:gsLst>
            <a:gs pos="0">
              <a:srgbClr val="FF9933"/>
            </a:gs>
            <a:gs pos="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0">
              <a:srgbClr val="FF9933"/>
            </a:gs>
          </a:gsLst>
        </a:gradFill>
      </dgm:spPr>
      <dgm:t>
        <a:bodyPr/>
        <a:lstStyle/>
        <a:p>
          <a:r>
            <a:rPr lang="fr-FR" sz="1800" b="1" dirty="0" err="1">
              <a:solidFill>
                <a:schemeClr val="tx1">
                  <a:lumMod val="85000"/>
                  <a:lumOff val="15000"/>
                </a:schemeClr>
              </a:solidFill>
            </a:rPr>
            <a:t>Eligibility</a:t>
          </a:r>
          <a:r>
            <a:rPr lang="fr-FR" sz="1800" b="1" dirty="0">
              <a:solidFill>
                <a:schemeClr val="tx1">
                  <a:lumMod val="85000"/>
                  <a:lumOff val="15000"/>
                </a:schemeClr>
              </a:solidFill>
            </a:rPr>
            <a:t> check </a:t>
          </a:r>
          <a:r>
            <a:rPr lang="fr-FR" sz="1800" dirty="0">
              <a:solidFill>
                <a:schemeClr val="tx1">
                  <a:lumMod val="85000"/>
                  <a:lumOff val="15000"/>
                </a:schemeClr>
              </a:solidFill>
            </a:rPr>
            <a:t>by Le </a:t>
          </a:r>
          <a:r>
            <a:rPr lang="fr-FR" sz="1800" dirty="0" err="1">
              <a:solidFill>
                <a:schemeClr val="tx1">
                  <a:lumMod val="85000"/>
                  <a:lumOff val="15000"/>
                </a:schemeClr>
              </a:solidFill>
            </a:rPr>
            <a:t>Studium</a:t>
          </a:r>
          <a:endParaRPr lang="fr-FR" sz="18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8806386-1EE8-4E35-841A-17164E529F75}" type="parTrans" cxnId="{3717EBCB-EDAB-446F-8080-98930096A37C}">
      <dgm:prSet/>
      <dgm:spPr/>
      <dgm:t>
        <a:bodyPr/>
        <a:lstStyle/>
        <a:p>
          <a:endParaRPr lang="fr-FR" sz="1800"/>
        </a:p>
      </dgm:t>
    </dgm:pt>
    <dgm:pt modelId="{B4B20B36-77D5-422A-9D6A-BAAC5BECF4D4}" type="sibTrans" cxnId="{3717EBCB-EDAB-446F-8080-98930096A37C}">
      <dgm:prSet custT="1"/>
      <dgm:spPr>
        <a:gradFill rotWithShape="0">
          <a:gsLst>
            <a:gs pos="0">
              <a:schemeClr val="tx1">
                <a:lumMod val="65000"/>
                <a:lumOff val="35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</a:gradFill>
      </dgm:spPr>
      <dgm:t>
        <a:bodyPr/>
        <a:lstStyle/>
        <a:p>
          <a:endParaRPr lang="fr-FR" sz="1800"/>
        </a:p>
      </dgm:t>
    </dgm:pt>
    <dgm:pt modelId="{F554C182-402C-4ABD-A41F-42B264EC8BC7}">
      <dgm:prSet phldrT="[Texte]" custT="1"/>
      <dgm:spPr>
        <a:gradFill rotWithShape="0">
          <a:gsLst>
            <a:gs pos="0">
              <a:srgbClr val="FF9933"/>
            </a:gs>
            <a:gs pos="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0">
              <a:srgbClr val="FF9933"/>
            </a:gs>
          </a:gsLst>
        </a:gradFill>
      </dgm:spPr>
      <dgm:t>
        <a:bodyPr/>
        <a:lstStyle/>
        <a:p>
          <a:r>
            <a:rPr lang="fr-FR" sz="1800" b="1" dirty="0">
              <a:solidFill>
                <a:schemeClr val="tx1">
                  <a:lumMod val="85000"/>
                  <a:lumOff val="15000"/>
                </a:schemeClr>
              </a:solidFill>
            </a:rPr>
            <a:t>Evaluation, final </a:t>
          </a:r>
          <a:r>
            <a:rPr lang="fr-FR" sz="1800" b="1" dirty="0" err="1">
              <a:solidFill>
                <a:schemeClr val="tx1">
                  <a:lumMod val="85000"/>
                  <a:lumOff val="15000"/>
                </a:schemeClr>
              </a:solidFill>
            </a:rPr>
            <a:t>ranking</a:t>
          </a:r>
          <a:r>
            <a:rPr lang="fr-FR" sz="1800" b="1" dirty="0">
              <a:solidFill>
                <a:schemeClr val="tx1">
                  <a:lumMod val="85000"/>
                  <a:lumOff val="15000"/>
                </a:schemeClr>
              </a:solidFill>
            </a:rPr>
            <a:t> and </a:t>
          </a:r>
          <a:r>
            <a:rPr lang="fr-FR" sz="1800" b="1" dirty="0" err="1">
              <a:solidFill>
                <a:schemeClr val="tx1">
                  <a:lumMod val="85000"/>
                  <a:lumOff val="15000"/>
                </a:schemeClr>
              </a:solidFill>
            </a:rPr>
            <a:t>selection</a:t>
          </a:r>
          <a:r>
            <a:rPr lang="fr-FR" sz="1800" b="1" dirty="0">
              <a:solidFill>
                <a:schemeClr val="tx1">
                  <a:lumMod val="85000"/>
                  <a:lumOff val="15000"/>
                </a:schemeClr>
              </a:solidFill>
            </a:rPr>
            <a:t> </a:t>
          </a:r>
          <a:r>
            <a:rPr lang="fr-FR" sz="1800" dirty="0">
              <a:solidFill>
                <a:schemeClr val="tx1">
                  <a:lumMod val="85000"/>
                  <a:lumOff val="15000"/>
                </a:schemeClr>
              </a:solidFill>
            </a:rPr>
            <a:t>by the NVR </a:t>
          </a:r>
          <a:r>
            <a:rPr lang="fr-FR" sz="1800" dirty="0" err="1">
              <a:solidFill>
                <a:schemeClr val="tx1">
                  <a:lumMod val="85000"/>
                  <a:lumOff val="15000"/>
                </a:schemeClr>
              </a:solidFill>
            </a:rPr>
            <a:t>Selection</a:t>
          </a:r>
          <a:r>
            <a:rPr lang="fr-FR" sz="1800" dirty="0">
              <a:solidFill>
                <a:schemeClr val="tx1">
                  <a:lumMod val="85000"/>
                  <a:lumOff val="15000"/>
                </a:schemeClr>
              </a:solidFill>
            </a:rPr>
            <a:t> </a:t>
          </a:r>
          <a:r>
            <a:rPr lang="fr-FR" sz="1800" dirty="0" err="1">
              <a:solidFill>
                <a:schemeClr val="tx1">
                  <a:lumMod val="85000"/>
                  <a:lumOff val="15000"/>
                </a:schemeClr>
              </a:solidFill>
            </a:rPr>
            <a:t>Committee</a:t>
          </a:r>
          <a:endParaRPr lang="fr-FR" sz="18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2AA48910-C654-4897-937E-9B166FDAD5DF}" type="parTrans" cxnId="{A24F4B42-36A6-428C-83F5-704C257F47AA}">
      <dgm:prSet/>
      <dgm:spPr/>
      <dgm:t>
        <a:bodyPr/>
        <a:lstStyle/>
        <a:p>
          <a:endParaRPr lang="fr-FR" sz="1800"/>
        </a:p>
      </dgm:t>
    </dgm:pt>
    <dgm:pt modelId="{C42814B4-784D-44E1-9555-0C0695583E6D}" type="sibTrans" cxnId="{A24F4B42-36A6-428C-83F5-704C257F47AA}">
      <dgm:prSet/>
      <dgm:spPr/>
      <dgm:t>
        <a:bodyPr/>
        <a:lstStyle/>
        <a:p>
          <a:endParaRPr lang="fr-FR" sz="1800"/>
        </a:p>
      </dgm:t>
    </dgm:pt>
    <dgm:pt modelId="{8BE5A38C-C1AB-4341-8D77-AB4BAB4EC4A6}" type="pres">
      <dgm:prSet presAssocID="{FE4B4456-F20C-4BA0-96CC-201736731C04}" presName="Name0" presStyleCnt="0">
        <dgm:presLayoutVars>
          <dgm:dir/>
          <dgm:resizeHandles val="exact"/>
        </dgm:presLayoutVars>
      </dgm:prSet>
      <dgm:spPr/>
    </dgm:pt>
    <dgm:pt modelId="{B2F3E8BE-1E0A-41C3-9012-E6D517022313}" type="pres">
      <dgm:prSet presAssocID="{72F983E1-3046-477B-B44B-9EA7087F4082}" presName="node" presStyleLbl="node1" presStyleIdx="0" presStyleCnt="2" custScaleY="50052">
        <dgm:presLayoutVars>
          <dgm:bulletEnabled val="1"/>
        </dgm:presLayoutVars>
      </dgm:prSet>
      <dgm:spPr/>
    </dgm:pt>
    <dgm:pt modelId="{CB4DC93E-1DD9-478E-9A63-E2CAB8265ACF}" type="pres">
      <dgm:prSet presAssocID="{B4B20B36-77D5-422A-9D6A-BAAC5BECF4D4}" presName="sibTrans" presStyleLbl="sibTrans2D1" presStyleIdx="0" presStyleCnt="1"/>
      <dgm:spPr/>
    </dgm:pt>
    <dgm:pt modelId="{FFB19C41-D0F1-4A79-B4D2-C42A2FAA5C31}" type="pres">
      <dgm:prSet presAssocID="{B4B20B36-77D5-422A-9D6A-BAAC5BECF4D4}" presName="connectorText" presStyleLbl="sibTrans2D1" presStyleIdx="0" presStyleCnt="1"/>
      <dgm:spPr/>
    </dgm:pt>
    <dgm:pt modelId="{D4842B42-59C4-4927-B60A-C1C962F2AAA9}" type="pres">
      <dgm:prSet presAssocID="{F554C182-402C-4ABD-A41F-42B264EC8BC7}" presName="node" presStyleLbl="node1" presStyleIdx="1" presStyleCnt="2" custScaleY="50052">
        <dgm:presLayoutVars>
          <dgm:bulletEnabled val="1"/>
        </dgm:presLayoutVars>
      </dgm:prSet>
      <dgm:spPr/>
    </dgm:pt>
  </dgm:ptLst>
  <dgm:cxnLst>
    <dgm:cxn modelId="{AE6D3F2C-C700-4D5F-9BBC-93269426D346}" type="presOf" srcId="{72F983E1-3046-477B-B44B-9EA7087F4082}" destId="{B2F3E8BE-1E0A-41C3-9012-E6D517022313}" srcOrd="0" destOrd="0" presId="urn:microsoft.com/office/officeart/2005/8/layout/process1"/>
    <dgm:cxn modelId="{A24F4B42-36A6-428C-83F5-704C257F47AA}" srcId="{FE4B4456-F20C-4BA0-96CC-201736731C04}" destId="{F554C182-402C-4ABD-A41F-42B264EC8BC7}" srcOrd="1" destOrd="0" parTransId="{2AA48910-C654-4897-937E-9B166FDAD5DF}" sibTransId="{C42814B4-784D-44E1-9555-0C0695583E6D}"/>
    <dgm:cxn modelId="{AFCBBE9A-6BBF-45D1-9CCF-D37612265F87}" type="presOf" srcId="{B4B20B36-77D5-422A-9D6A-BAAC5BECF4D4}" destId="{FFB19C41-D0F1-4A79-B4D2-C42A2FAA5C31}" srcOrd="1" destOrd="0" presId="urn:microsoft.com/office/officeart/2005/8/layout/process1"/>
    <dgm:cxn modelId="{3717EBCB-EDAB-446F-8080-98930096A37C}" srcId="{FE4B4456-F20C-4BA0-96CC-201736731C04}" destId="{72F983E1-3046-477B-B44B-9EA7087F4082}" srcOrd="0" destOrd="0" parTransId="{48806386-1EE8-4E35-841A-17164E529F75}" sibTransId="{B4B20B36-77D5-422A-9D6A-BAAC5BECF4D4}"/>
    <dgm:cxn modelId="{118E01E6-9F07-4ACB-A14B-30115CB6F2EA}" type="presOf" srcId="{F554C182-402C-4ABD-A41F-42B264EC8BC7}" destId="{D4842B42-59C4-4927-B60A-C1C962F2AAA9}" srcOrd="0" destOrd="0" presId="urn:microsoft.com/office/officeart/2005/8/layout/process1"/>
    <dgm:cxn modelId="{45B7C2FB-2550-401C-BF37-CB04DB0991ED}" type="presOf" srcId="{B4B20B36-77D5-422A-9D6A-BAAC5BECF4D4}" destId="{CB4DC93E-1DD9-478E-9A63-E2CAB8265ACF}" srcOrd="0" destOrd="0" presId="urn:microsoft.com/office/officeart/2005/8/layout/process1"/>
    <dgm:cxn modelId="{D3F988FF-09CF-4EB0-9457-A9481F8D2050}" type="presOf" srcId="{FE4B4456-F20C-4BA0-96CC-201736731C04}" destId="{8BE5A38C-C1AB-4341-8D77-AB4BAB4EC4A6}" srcOrd="0" destOrd="0" presId="urn:microsoft.com/office/officeart/2005/8/layout/process1"/>
    <dgm:cxn modelId="{DD598C97-5581-4A22-9972-7A12AC4B2C7F}" type="presParOf" srcId="{8BE5A38C-C1AB-4341-8D77-AB4BAB4EC4A6}" destId="{B2F3E8BE-1E0A-41C3-9012-E6D517022313}" srcOrd="0" destOrd="0" presId="urn:microsoft.com/office/officeart/2005/8/layout/process1"/>
    <dgm:cxn modelId="{124F7307-C5DD-4C99-99E1-9A1D4C3445E8}" type="presParOf" srcId="{8BE5A38C-C1AB-4341-8D77-AB4BAB4EC4A6}" destId="{CB4DC93E-1DD9-478E-9A63-E2CAB8265ACF}" srcOrd="1" destOrd="0" presId="urn:microsoft.com/office/officeart/2005/8/layout/process1"/>
    <dgm:cxn modelId="{BE6FE885-F80F-4126-A408-17F23A1B1F5B}" type="presParOf" srcId="{CB4DC93E-1DD9-478E-9A63-E2CAB8265ACF}" destId="{FFB19C41-D0F1-4A79-B4D2-C42A2FAA5C31}" srcOrd="0" destOrd="0" presId="urn:microsoft.com/office/officeart/2005/8/layout/process1"/>
    <dgm:cxn modelId="{469E9C34-2432-40A2-86A9-23BA318A267A}" type="presParOf" srcId="{8BE5A38C-C1AB-4341-8D77-AB4BAB4EC4A6}" destId="{D4842B42-59C4-4927-B60A-C1C962F2AAA9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3E8BE-1E0A-41C3-9012-E6D517022313}">
      <dsp:nvSpPr>
        <dsp:cNvPr id="0" name=""/>
        <dsp:cNvSpPr/>
      </dsp:nvSpPr>
      <dsp:spPr>
        <a:xfrm>
          <a:off x="1620" y="771155"/>
          <a:ext cx="3456062" cy="103789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9933"/>
            </a:gs>
            <a:gs pos="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0">
              <a:srgbClr val="FF9933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 err="1">
              <a:solidFill>
                <a:schemeClr val="tx1">
                  <a:lumMod val="85000"/>
                  <a:lumOff val="15000"/>
                </a:schemeClr>
              </a:solidFill>
            </a:rPr>
            <a:t>Eligibility</a:t>
          </a:r>
          <a:r>
            <a:rPr lang="fr-FR" sz="18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 check </a:t>
          </a:r>
          <a:r>
            <a:rPr lang="fr-FR" sz="1800" kern="1200" dirty="0">
              <a:solidFill>
                <a:schemeClr val="tx1">
                  <a:lumMod val="85000"/>
                  <a:lumOff val="15000"/>
                </a:schemeClr>
              </a:solidFill>
            </a:rPr>
            <a:t>by Le </a:t>
          </a:r>
          <a:r>
            <a:rPr lang="fr-FR" sz="1800" kern="1200" dirty="0" err="1">
              <a:solidFill>
                <a:schemeClr val="tx1">
                  <a:lumMod val="85000"/>
                  <a:lumOff val="15000"/>
                </a:schemeClr>
              </a:solidFill>
            </a:rPr>
            <a:t>Studium</a:t>
          </a:r>
          <a:endParaRPr lang="fr-FR" sz="18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2019" y="801554"/>
        <a:ext cx="3395264" cy="977099"/>
      </dsp:txXfrm>
    </dsp:sp>
    <dsp:sp modelId="{CB4DC93E-1DD9-478E-9A63-E2CAB8265ACF}">
      <dsp:nvSpPr>
        <dsp:cNvPr id="0" name=""/>
        <dsp:cNvSpPr/>
      </dsp:nvSpPr>
      <dsp:spPr>
        <a:xfrm>
          <a:off x="3803289" y="861552"/>
          <a:ext cx="732685" cy="85710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tx1">
                <a:lumMod val="65000"/>
                <a:lumOff val="35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>
        <a:off x="3803289" y="1032973"/>
        <a:ext cx="512880" cy="514261"/>
      </dsp:txXfrm>
    </dsp:sp>
    <dsp:sp modelId="{D4842B42-59C4-4927-B60A-C1C962F2AAA9}">
      <dsp:nvSpPr>
        <dsp:cNvPr id="0" name=""/>
        <dsp:cNvSpPr/>
      </dsp:nvSpPr>
      <dsp:spPr>
        <a:xfrm>
          <a:off x="4840107" y="771155"/>
          <a:ext cx="3456062" cy="103789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9933"/>
            </a:gs>
            <a:gs pos="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0">
              <a:srgbClr val="FF9933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Evaluation, final </a:t>
          </a:r>
          <a:r>
            <a:rPr lang="fr-FR" sz="1800" b="1" kern="1200" dirty="0" err="1">
              <a:solidFill>
                <a:schemeClr val="tx1">
                  <a:lumMod val="85000"/>
                  <a:lumOff val="15000"/>
                </a:schemeClr>
              </a:solidFill>
            </a:rPr>
            <a:t>ranking</a:t>
          </a:r>
          <a:r>
            <a:rPr lang="fr-FR" sz="18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 and </a:t>
          </a:r>
          <a:r>
            <a:rPr lang="fr-FR" sz="1800" b="1" kern="1200" dirty="0" err="1">
              <a:solidFill>
                <a:schemeClr val="tx1">
                  <a:lumMod val="85000"/>
                  <a:lumOff val="15000"/>
                </a:schemeClr>
              </a:solidFill>
            </a:rPr>
            <a:t>selection</a:t>
          </a:r>
          <a:r>
            <a:rPr lang="fr-FR" sz="18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 </a:t>
          </a:r>
          <a:r>
            <a:rPr lang="fr-FR" sz="1800" kern="1200" dirty="0">
              <a:solidFill>
                <a:schemeClr val="tx1">
                  <a:lumMod val="85000"/>
                  <a:lumOff val="15000"/>
                </a:schemeClr>
              </a:solidFill>
            </a:rPr>
            <a:t>by the NVR </a:t>
          </a:r>
          <a:r>
            <a:rPr lang="fr-FR" sz="1800" kern="1200" dirty="0" err="1">
              <a:solidFill>
                <a:schemeClr val="tx1">
                  <a:lumMod val="85000"/>
                  <a:lumOff val="15000"/>
                </a:schemeClr>
              </a:solidFill>
            </a:rPr>
            <a:t>Selection</a:t>
          </a:r>
          <a:r>
            <a:rPr lang="fr-FR" sz="1800" kern="1200" dirty="0">
              <a:solidFill>
                <a:schemeClr val="tx1">
                  <a:lumMod val="85000"/>
                  <a:lumOff val="15000"/>
                </a:schemeClr>
              </a:solidFill>
            </a:rPr>
            <a:t> </a:t>
          </a:r>
          <a:r>
            <a:rPr lang="fr-FR" sz="1800" kern="1200" dirty="0" err="1">
              <a:solidFill>
                <a:schemeClr val="tx1">
                  <a:lumMod val="85000"/>
                  <a:lumOff val="15000"/>
                </a:schemeClr>
              </a:solidFill>
            </a:rPr>
            <a:t>Committee</a:t>
          </a:r>
          <a:endParaRPr lang="fr-FR" sz="18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4870506" y="801554"/>
        <a:ext cx="3395264" cy="977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55ADF-B422-4821-95D7-ED30FC65A592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0D1C7-49EF-4E9F-96CD-6F243AD31F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232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C72E0F-748F-443A-9E0F-F9E41D62EB34}" type="slidenum">
              <a:rPr lang="fr-FR" smtClean="0">
                <a:solidFill>
                  <a:prstClr val="black"/>
                </a:solidFill>
              </a:rPr>
              <a:pPr/>
              <a:t>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83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72E0F-748F-443A-9E0F-F9E41D62EB34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867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72E0F-748F-443A-9E0F-F9E41D62EB34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15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72E0F-748F-443A-9E0F-F9E41D62EB34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994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72E0F-748F-443A-9E0F-F9E41D62EB34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746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72E0F-748F-443A-9E0F-F9E41D62EB34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311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72E0F-748F-443A-9E0F-F9E41D62EB34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380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72E0F-748F-443A-9E0F-F9E41D62EB3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949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72E0F-748F-443A-9E0F-F9E41D62EB3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474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139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66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117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5" y="5218895"/>
            <a:ext cx="9139237" cy="9319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54316" y="2408266"/>
            <a:ext cx="6636476" cy="1732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26" b="0" i="0">
                <a:solidFill>
                  <a:srgbClr val="221F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5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A68A5-B045-45BC-97B3-B384DB691DC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86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3498" y="617085"/>
            <a:ext cx="8297004" cy="207301"/>
          </a:xfrm>
        </p:spPr>
        <p:txBody>
          <a:bodyPr lIns="0" tIns="0" rIns="0" bIns="0"/>
          <a:lstStyle>
            <a:lvl1pPr>
              <a:defRPr sz="1347" b="1" i="0">
                <a:solidFill>
                  <a:srgbClr val="221F1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37A49-6C0D-467F-A705-7A4A0704FDB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415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3498" y="617085"/>
            <a:ext cx="8297004" cy="207301"/>
          </a:xfrm>
        </p:spPr>
        <p:txBody>
          <a:bodyPr lIns="0" tIns="0" rIns="0" bIns="0"/>
          <a:lstStyle>
            <a:lvl1pPr>
              <a:defRPr sz="1347" b="1" i="0">
                <a:solidFill>
                  <a:srgbClr val="221F1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94F6D-E5F9-4FE2-ADBD-D86D1B60F7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918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1837" y="1259593"/>
            <a:ext cx="842195" cy="213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3498" y="617085"/>
            <a:ext cx="8297004" cy="207301"/>
          </a:xfrm>
        </p:spPr>
        <p:txBody>
          <a:bodyPr lIns="0" tIns="0" rIns="0" bIns="0"/>
          <a:lstStyle>
            <a:lvl1pPr>
              <a:defRPr sz="1347" b="1" i="0">
                <a:solidFill>
                  <a:srgbClr val="221F1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F257C-464F-4D9C-B97F-045A902FBF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834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85940-B248-407E-B2AF-A40316D2B4A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112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2124968"/>
            <a:ext cx="6858000" cy="138499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27699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47D0-9C4D-41FC-A0BA-B47E0EC27790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11/05/2026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A8597-00D4-4012-8CAD-EF0144DD99C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06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681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521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67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554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8185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110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865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926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AD827-1F10-41FB-B235-22109BC87290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78E1-D1BC-45E9-9E6D-9A32595DA5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784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3498" y="617088"/>
            <a:ext cx="8297004" cy="607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221F1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80543" y="1747680"/>
            <a:ext cx="71829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94E72-6677-41F1-8F98-3095735D723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637794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47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55944">
        <a:defRPr>
          <a:latin typeface="+mn-lt"/>
          <a:ea typeface="+mn-ea"/>
          <a:cs typeface="+mn-cs"/>
        </a:defRPr>
      </a:lvl2pPr>
      <a:lvl3pPr marL="311888">
        <a:defRPr>
          <a:latin typeface="+mn-lt"/>
          <a:ea typeface="+mn-ea"/>
          <a:cs typeface="+mn-cs"/>
        </a:defRPr>
      </a:lvl3pPr>
      <a:lvl4pPr marL="467831">
        <a:defRPr>
          <a:latin typeface="+mn-lt"/>
          <a:ea typeface="+mn-ea"/>
          <a:cs typeface="+mn-cs"/>
        </a:defRPr>
      </a:lvl4pPr>
      <a:lvl5pPr marL="623775">
        <a:defRPr>
          <a:latin typeface="+mn-lt"/>
          <a:ea typeface="+mn-ea"/>
          <a:cs typeface="+mn-cs"/>
        </a:defRPr>
      </a:lvl5pPr>
      <a:lvl6pPr marL="779718">
        <a:defRPr>
          <a:latin typeface="+mn-lt"/>
          <a:ea typeface="+mn-ea"/>
          <a:cs typeface="+mn-cs"/>
        </a:defRPr>
      </a:lvl6pPr>
      <a:lvl7pPr marL="935662">
        <a:defRPr>
          <a:latin typeface="+mn-lt"/>
          <a:ea typeface="+mn-ea"/>
          <a:cs typeface="+mn-cs"/>
        </a:defRPr>
      </a:lvl7pPr>
      <a:lvl8pPr marL="1091606">
        <a:defRPr>
          <a:latin typeface="+mn-lt"/>
          <a:ea typeface="+mn-ea"/>
          <a:cs typeface="+mn-cs"/>
        </a:defRPr>
      </a:lvl8pPr>
      <a:lvl9pPr marL="124755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55944">
        <a:defRPr>
          <a:latin typeface="+mn-lt"/>
          <a:ea typeface="+mn-ea"/>
          <a:cs typeface="+mn-cs"/>
        </a:defRPr>
      </a:lvl2pPr>
      <a:lvl3pPr marL="311888">
        <a:defRPr>
          <a:latin typeface="+mn-lt"/>
          <a:ea typeface="+mn-ea"/>
          <a:cs typeface="+mn-cs"/>
        </a:defRPr>
      </a:lvl3pPr>
      <a:lvl4pPr marL="467831">
        <a:defRPr>
          <a:latin typeface="+mn-lt"/>
          <a:ea typeface="+mn-ea"/>
          <a:cs typeface="+mn-cs"/>
        </a:defRPr>
      </a:lvl4pPr>
      <a:lvl5pPr marL="623775">
        <a:defRPr>
          <a:latin typeface="+mn-lt"/>
          <a:ea typeface="+mn-ea"/>
          <a:cs typeface="+mn-cs"/>
        </a:defRPr>
      </a:lvl5pPr>
      <a:lvl6pPr marL="779718">
        <a:defRPr>
          <a:latin typeface="+mn-lt"/>
          <a:ea typeface="+mn-ea"/>
          <a:cs typeface="+mn-cs"/>
        </a:defRPr>
      </a:lvl6pPr>
      <a:lvl7pPr marL="935662">
        <a:defRPr>
          <a:latin typeface="+mn-lt"/>
          <a:ea typeface="+mn-ea"/>
          <a:cs typeface="+mn-cs"/>
        </a:defRPr>
      </a:lvl7pPr>
      <a:lvl8pPr marL="1091606">
        <a:defRPr>
          <a:latin typeface="+mn-lt"/>
          <a:ea typeface="+mn-ea"/>
          <a:cs typeface="+mn-cs"/>
        </a:defRPr>
      </a:lvl8pPr>
      <a:lvl9pPr marL="124755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2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3" b="31074"/>
          <a:stretch/>
        </p:blipFill>
        <p:spPr>
          <a:xfrm>
            <a:off x="5080247" y="1010758"/>
            <a:ext cx="4036770" cy="303227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73669" y="2321577"/>
            <a:ext cx="6010999" cy="299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endParaRPr lang="en-US" sz="3000" b="1" dirty="0">
              <a:solidFill>
                <a:srgbClr val="FF6600"/>
              </a:solidFill>
              <a:latin typeface="Titillium" charset="0"/>
              <a:ea typeface="Titillium" charset="0"/>
              <a:cs typeface="Titillium" charset="0"/>
            </a:endParaRPr>
          </a:p>
          <a:p>
            <a:pPr>
              <a:lnSpc>
                <a:spcPct val="80000"/>
              </a:lnSpc>
            </a:pPr>
            <a:endParaRPr lang="en-US" sz="3000" b="1" dirty="0">
              <a:solidFill>
                <a:srgbClr val="FF6600"/>
              </a:solidFill>
              <a:latin typeface="Titillium" charset="0"/>
              <a:ea typeface="Titillium" charset="0"/>
              <a:cs typeface="Titillium" charset="0"/>
            </a:endParaRPr>
          </a:p>
          <a:p>
            <a:pPr>
              <a:lnSpc>
                <a:spcPct val="80000"/>
              </a:lnSpc>
            </a:pPr>
            <a:endParaRPr lang="en-US" sz="3000" b="1" dirty="0">
              <a:solidFill>
                <a:srgbClr val="FF6600"/>
              </a:solidFill>
              <a:latin typeface="Titillium" charset="0"/>
              <a:ea typeface="Titillium" charset="0"/>
              <a:cs typeface="Titillium" charset="0"/>
            </a:endParaRPr>
          </a:p>
          <a:p>
            <a:pPr>
              <a:lnSpc>
                <a:spcPct val="80000"/>
              </a:lnSpc>
            </a:pPr>
            <a:r>
              <a:rPr lang="en-US" sz="3000" b="1" dirty="0">
                <a:solidFill>
                  <a:srgbClr val="FF6600"/>
                </a:solidFill>
                <a:latin typeface="Titillium" charset="0"/>
                <a:ea typeface="Titillium" charset="0"/>
                <a:cs typeface="Titillium" charset="0"/>
              </a:rPr>
              <a:t>LE STUDIUM</a:t>
            </a:r>
          </a:p>
          <a:p>
            <a:pPr>
              <a:lnSpc>
                <a:spcPct val="80000"/>
              </a:lnSpc>
            </a:pPr>
            <a:endParaRPr lang="en-US" sz="3000" b="1" dirty="0">
              <a:solidFill>
                <a:srgbClr val="FF6600"/>
              </a:solidFill>
              <a:latin typeface="Titillium" charset="0"/>
              <a:ea typeface="Titillium" charset="0"/>
              <a:cs typeface="Titillium" charset="0"/>
            </a:endParaRPr>
          </a:p>
          <a:p>
            <a:pPr>
              <a:lnSpc>
                <a:spcPct val="80000"/>
              </a:lnSpc>
            </a:pPr>
            <a:endParaRPr lang="en-US" sz="2400" b="1" dirty="0">
              <a:solidFill>
                <a:prstClr val="black"/>
              </a:solidFill>
              <a:latin typeface="Titillium" charset="0"/>
              <a:ea typeface="Titillium" charset="0"/>
              <a:cs typeface="Titillium" charset="0"/>
            </a:endParaRPr>
          </a:p>
          <a:p>
            <a:pPr>
              <a:lnSpc>
                <a:spcPct val="80000"/>
              </a:lnSpc>
            </a:pPr>
            <a:r>
              <a:rPr lang="fr-FR" sz="2400" b="1" dirty="0" err="1"/>
              <a:t>NEOLAiA</a:t>
            </a:r>
            <a:r>
              <a:rPr lang="fr-FR" sz="2400" b="1" dirty="0"/>
              <a:t> Visiting </a:t>
            </a:r>
            <a:r>
              <a:rPr lang="fr-FR" sz="2400" b="1" dirty="0" err="1"/>
              <a:t>Researchers</a:t>
            </a:r>
            <a:r>
              <a:rPr lang="fr-FR" sz="2400" b="1" dirty="0"/>
              <a:t> programme</a:t>
            </a:r>
            <a:endParaRPr lang="en-US" sz="2400" b="1" dirty="0">
              <a:solidFill>
                <a:prstClr val="black"/>
              </a:solidFill>
              <a:latin typeface="Titillium" charset="0"/>
              <a:ea typeface="Titillium" charset="0"/>
              <a:cs typeface="Titillium" charset="0"/>
            </a:endParaRPr>
          </a:p>
          <a:p>
            <a:pPr algn="ctr"/>
            <a:endParaRPr lang="fr-FR" sz="3000" dirty="0">
              <a:solidFill>
                <a:srgbClr val="FF8C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12"/>
          <p:cNvCxnSpPr/>
          <p:nvPr/>
        </p:nvCxnSpPr>
        <p:spPr>
          <a:xfrm>
            <a:off x="197460" y="5055542"/>
            <a:ext cx="518432" cy="0"/>
          </a:xfrm>
          <a:prstGeom prst="line">
            <a:avLst/>
          </a:prstGeom>
          <a:ln w="25400"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60" y="1077340"/>
            <a:ext cx="1775282" cy="47077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050" y="6014349"/>
            <a:ext cx="2197289" cy="66527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7017" y="6014349"/>
            <a:ext cx="1776874" cy="70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4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1520875" y="361254"/>
            <a:ext cx="635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Studium </a:t>
            </a:r>
            <a:r>
              <a:rPr lang="fr-FR" sz="24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Institute for Advanced </a:t>
            </a:r>
            <a:r>
              <a:rPr lang="fr-FR" sz="2400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Studies</a:t>
            </a:r>
            <a:endParaRPr lang="fr-FR" sz="2400" dirty="0">
              <a:solidFill>
                <a:srgbClr val="FF66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0" y="361253"/>
            <a:ext cx="1299015" cy="344480"/>
          </a:xfrm>
          <a:prstGeom prst="rect">
            <a:avLst/>
          </a:prstGeom>
        </p:spPr>
      </p:pic>
      <p:cxnSp>
        <p:nvCxnSpPr>
          <p:cNvPr id="15" name="Straight Connector 12"/>
          <p:cNvCxnSpPr/>
          <p:nvPr/>
        </p:nvCxnSpPr>
        <p:spPr>
          <a:xfrm flipV="1">
            <a:off x="4135695" y="984748"/>
            <a:ext cx="935412" cy="2908"/>
          </a:xfrm>
          <a:prstGeom prst="line">
            <a:avLst/>
          </a:prstGeom>
          <a:ln w="25400"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334" y="259229"/>
            <a:ext cx="806650" cy="41876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163268" y="1706438"/>
            <a:ext cx="7136747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ü"/>
            </a:pP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Non-profit organisation </a:t>
            </a:r>
            <a:r>
              <a:rPr lang="fr-F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created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1996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fr-FR" sz="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43013" lvl="3" indent="-214313">
              <a:buFont typeface="Wingdings" panose="05000000000000000000" pitchFamily="2" charset="2"/>
              <a:buChar char="ü"/>
            </a:pP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Institute for Advanced </a:t>
            </a:r>
            <a:r>
              <a:rPr lang="fr-F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Studies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since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2010</a:t>
            </a:r>
          </a:p>
          <a:p>
            <a:pPr marL="1928813" lvl="5" indent="-214313">
              <a:buFont typeface="Wingdings" panose="05000000000000000000" pitchFamily="2" charset="2"/>
              <a:buChar char="ü"/>
            </a:pP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International scientific exchanges through the mobility of researchers</a:t>
            </a: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fr-FR" sz="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43013" lvl="3" indent="-214313">
              <a:buFont typeface="Wingdings" panose="05000000000000000000" pitchFamily="2" charset="2"/>
              <a:buChar char="ü"/>
            </a:pP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 to all </a:t>
            </a:r>
            <a:r>
              <a:rPr lang="fr-F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scientific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disciplines -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Transdisciplinary approach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n-US" sz="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Large panel of residency formats and events</a:t>
            </a: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43013" lvl="3" indent="-214313">
              <a:buFont typeface="Wingdings" panose="05000000000000000000" pitchFamily="2" charset="2"/>
              <a:buChar char="ü"/>
            </a:pP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Actions </a:t>
            </a:r>
            <a:r>
              <a:rPr lang="fr-F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enabling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internationalisation of </a:t>
            </a:r>
            <a:r>
              <a:rPr lang="fr-F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</a:t>
            </a:r>
            <a:r>
              <a:rPr lang="fr-F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projects</a:t>
            </a: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endParaRPr lang="fr-F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>
              <a:buFont typeface="Wingdings" panose="05000000000000000000" pitchFamily="2" charset="2"/>
              <a:buChar char="ü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of sustainable international scientific collaborations</a:t>
            </a:r>
          </a:p>
          <a:p>
            <a:endParaRPr lang="fr-FR" sz="11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5661" y="3352879"/>
            <a:ext cx="910085" cy="929366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46" y="4052004"/>
            <a:ext cx="960622" cy="960622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9" t="13519" r="8209" b="20767"/>
          <a:stretch/>
        </p:blipFill>
        <p:spPr>
          <a:xfrm>
            <a:off x="7896591" y="4787926"/>
            <a:ext cx="961439" cy="803826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9" t="9552" r="10332" b="14229"/>
          <a:stretch/>
        </p:blipFill>
        <p:spPr>
          <a:xfrm>
            <a:off x="197917" y="2203393"/>
            <a:ext cx="915478" cy="870044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4" y="2064112"/>
            <a:ext cx="1147142" cy="1148606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9" y="3966039"/>
            <a:ext cx="1147142" cy="1148606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725" y="4581369"/>
            <a:ext cx="1147142" cy="1148606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927" y="3212717"/>
            <a:ext cx="1147142" cy="1148606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7797725" y="1792361"/>
            <a:ext cx="1147142" cy="1148606"/>
            <a:chOff x="10396967" y="1246815"/>
            <a:chExt cx="1529522" cy="1531474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7880" y="1248704"/>
              <a:ext cx="1527696" cy="1527696"/>
            </a:xfrm>
            <a:prstGeom prst="rect">
              <a:avLst/>
            </a:prstGeom>
          </p:spPr>
        </p:pic>
        <p:pic>
          <p:nvPicPr>
            <p:cNvPr id="42" name="Image 4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6967" y="1246815"/>
              <a:ext cx="1529522" cy="15314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1225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1520875" y="332405"/>
            <a:ext cx="635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prstClr val="black"/>
                </a:solidFill>
                <a:latin typeface="Titillium"/>
                <a:ea typeface="Tahoma" panose="020B0604030504040204" pitchFamily="34" charset="0"/>
                <a:cs typeface="Tahoma" panose="020B0604030504040204" pitchFamily="34" charset="0"/>
              </a:rPr>
              <a:t>Le Studium – </a:t>
            </a:r>
            <a:r>
              <a:rPr lang="fr-FR" sz="2400" dirty="0">
                <a:solidFill>
                  <a:srgbClr val="FF6600"/>
                </a:solidFill>
                <a:latin typeface="Titillium"/>
                <a:ea typeface="Tahoma" panose="020B0604030504040204" pitchFamily="34" charset="0"/>
                <a:cs typeface="Tahoma" panose="020B0604030504040204" pitchFamily="34" charset="0"/>
              </a:rPr>
              <a:t>Actions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0" y="386192"/>
            <a:ext cx="1299015" cy="344480"/>
          </a:xfrm>
          <a:prstGeom prst="rect">
            <a:avLst/>
          </a:prstGeom>
        </p:spPr>
      </p:pic>
      <p:cxnSp>
        <p:nvCxnSpPr>
          <p:cNvPr id="15" name="Straight Connector 12"/>
          <p:cNvCxnSpPr/>
          <p:nvPr/>
        </p:nvCxnSpPr>
        <p:spPr>
          <a:xfrm flipV="1">
            <a:off x="4135695" y="1009687"/>
            <a:ext cx="935412" cy="2908"/>
          </a:xfrm>
          <a:prstGeom prst="line">
            <a:avLst/>
          </a:prstGeom>
          <a:ln w="25400"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676" y="284169"/>
            <a:ext cx="813308" cy="42222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CB5FC80-7B3F-494C-861C-8EC2635AA068}"/>
              </a:ext>
            </a:extLst>
          </p:cNvPr>
          <p:cNvSpPr txBox="1"/>
          <p:nvPr/>
        </p:nvSpPr>
        <p:spPr>
          <a:xfrm>
            <a:off x="2475347" y="2472213"/>
            <a:ext cx="550584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600" dirty="0">
                <a:latin typeface="Titillium"/>
              </a:rPr>
              <a:t> Select and </a:t>
            </a:r>
            <a:r>
              <a:rPr lang="fr-FR" sz="1600" dirty="0" err="1">
                <a:latin typeface="Titillium"/>
              </a:rPr>
              <a:t>welcome</a:t>
            </a:r>
            <a:r>
              <a:rPr lang="fr-FR" sz="1600" dirty="0">
                <a:latin typeface="Titillium"/>
              </a:rPr>
              <a:t> international </a:t>
            </a:r>
            <a:r>
              <a:rPr lang="fr-FR" sz="1600" dirty="0" err="1">
                <a:latin typeface="Titillium"/>
              </a:rPr>
              <a:t>researchers</a:t>
            </a:r>
            <a:r>
              <a:rPr lang="fr-FR" sz="1600" dirty="0">
                <a:latin typeface="Titillium"/>
              </a:rPr>
              <a:t> in CVL </a:t>
            </a:r>
            <a:r>
              <a:rPr lang="fr-FR" sz="1600" dirty="0" err="1">
                <a:latin typeface="Titillium"/>
              </a:rPr>
              <a:t>region</a:t>
            </a:r>
            <a:endParaRPr lang="fr-FR" sz="1600" dirty="0">
              <a:latin typeface="Titillium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D002CEE-3CA9-4BF8-B2EF-A52C603C81C2}"/>
              </a:ext>
            </a:extLst>
          </p:cNvPr>
          <p:cNvSpPr txBox="1"/>
          <p:nvPr/>
        </p:nvSpPr>
        <p:spPr>
          <a:xfrm>
            <a:off x="1609841" y="1871095"/>
            <a:ext cx="562173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dirty="0">
                <a:latin typeface="Titillium"/>
              </a:rPr>
              <a:t>Develop innovative mobility and networking </a:t>
            </a:r>
            <a:r>
              <a:rPr lang="en-US" sz="1600" dirty="0" err="1">
                <a:latin typeface="Titillium"/>
              </a:rPr>
              <a:t>programmes</a:t>
            </a:r>
            <a:endParaRPr lang="en-US" sz="1600" dirty="0">
              <a:latin typeface="Titillium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3021A67-442E-415C-9D0E-DBAF91C7F134}"/>
              </a:ext>
            </a:extLst>
          </p:cNvPr>
          <p:cNvSpPr txBox="1"/>
          <p:nvPr/>
        </p:nvSpPr>
        <p:spPr>
          <a:xfrm>
            <a:off x="1609841" y="3141164"/>
            <a:ext cx="655983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600" dirty="0">
                <a:latin typeface="Titillium"/>
              </a:rPr>
              <a:t> </a:t>
            </a:r>
            <a:r>
              <a:rPr lang="en-US" sz="1600" dirty="0">
                <a:latin typeface="Titillium"/>
              </a:rPr>
              <a:t>Lead actions for the </a:t>
            </a:r>
            <a:r>
              <a:rPr lang="en-US" sz="1600" dirty="0" err="1">
                <a:latin typeface="Titillium"/>
              </a:rPr>
              <a:t>internationalisation</a:t>
            </a:r>
            <a:r>
              <a:rPr lang="en-US" sz="1600" dirty="0">
                <a:latin typeface="Titillium"/>
              </a:rPr>
              <a:t> of research projects/</a:t>
            </a:r>
            <a:r>
              <a:rPr lang="en-US" sz="1600" dirty="0" err="1">
                <a:latin typeface="Titillium"/>
              </a:rPr>
              <a:t>programmes</a:t>
            </a:r>
            <a:endParaRPr lang="en-US" sz="1600" dirty="0">
              <a:latin typeface="Titillium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623976-1613-4400-8179-EF408208CA4A}"/>
              </a:ext>
            </a:extLst>
          </p:cNvPr>
          <p:cNvSpPr txBox="1"/>
          <p:nvPr/>
        </p:nvSpPr>
        <p:spPr>
          <a:xfrm>
            <a:off x="2538405" y="3815064"/>
            <a:ext cx="470270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600" dirty="0">
                <a:latin typeface="Titillium"/>
              </a:rPr>
              <a:t> </a:t>
            </a:r>
            <a:r>
              <a:rPr lang="en-US" sz="1600" dirty="0" err="1">
                <a:latin typeface="Titillium"/>
              </a:rPr>
              <a:t>Organise</a:t>
            </a:r>
            <a:r>
              <a:rPr lang="en-US" sz="1600" dirty="0">
                <a:latin typeface="Titillium"/>
              </a:rPr>
              <a:t> scientific events in a variety of formats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7918DF-77EB-46CF-B92A-C77BFDB90104}"/>
              </a:ext>
            </a:extLst>
          </p:cNvPr>
          <p:cNvSpPr txBox="1"/>
          <p:nvPr/>
        </p:nvSpPr>
        <p:spPr>
          <a:xfrm>
            <a:off x="1941537" y="4498958"/>
            <a:ext cx="589644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dirty="0">
                <a:latin typeface="Titillium"/>
              </a:rPr>
              <a:t>Provide a unique residency setting with a cross-disciplinary approach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DFDBC8-A90B-44D1-9E9D-C368FEC33C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99" y="1704918"/>
            <a:ext cx="632132" cy="6321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F830F2E-F708-426A-A6D9-1704E9AA89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498" y="2256584"/>
            <a:ext cx="653874" cy="65387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11DA6EA-B384-42BF-9359-97D696BA86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11" y="3148859"/>
            <a:ext cx="550307" cy="55030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47D32A9-EED0-45D2-9B32-F8DF0FD1ED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99" y="5035362"/>
            <a:ext cx="785180" cy="65057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9012541-1231-4FC0-8F93-9EF1DB8FCD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678" y="4187204"/>
            <a:ext cx="1097996" cy="848594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7E72E779-4F53-400A-9AC9-23F0C16B97F9}"/>
              </a:ext>
            </a:extLst>
          </p:cNvPr>
          <p:cNvSpPr txBox="1"/>
          <p:nvPr/>
        </p:nvSpPr>
        <p:spPr>
          <a:xfrm>
            <a:off x="1866562" y="5191374"/>
            <a:ext cx="655983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dirty="0">
                <a:latin typeface="Titillium"/>
              </a:rPr>
              <a:t>Offer comprehensive assistance during the preparation and residency phases</a:t>
            </a:r>
          </a:p>
        </p:txBody>
      </p:sp>
    </p:spTree>
    <p:extLst>
      <p:ext uri="{BB962C8B-B14F-4D97-AF65-F5344CB8AC3E}">
        <p14:creationId xmlns:p14="http://schemas.microsoft.com/office/powerpoint/2010/main" val="381487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02" y="362274"/>
            <a:ext cx="885371" cy="234787"/>
          </a:xfrm>
          <a:prstGeom prst="rect">
            <a:avLst/>
          </a:prstGeom>
        </p:spPr>
      </p:pic>
      <p:cxnSp>
        <p:nvCxnSpPr>
          <p:cNvPr id="23" name="Connecteur droit 22"/>
          <p:cNvCxnSpPr/>
          <p:nvPr/>
        </p:nvCxnSpPr>
        <p:spPr>
          <a:xfrm>
            <a:off x="2651276" y="6497562"/>
            <a:ext cx="5665410" cy="3247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Rectangle à coins arrondis 23"/>
          <p:cNvSpPr/>
          <p:nvPr/>
        </p:nvSpPr>
        <p:spPr>
          <a:xfrm rot="13500000">
            <a:off x="8490857" y="6409080"/>
            <a:ext cx="232531" cy="24190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>
          <a:xfrm>
            <a:off x="6680503" y="6332646"/>
            <a:ext cx="2057400" cy="365125"/>
          </a:xfrm>
        </p:spPr>
        <p:txBody>
          <a:bodyPr/>
          <a:lstStyle/>
          <a:p>
            <a:pPr>
              <a:defRPr/>
            </a:pPr>
            <a:fld id="{18BF6D75-F8CA-4FA2-A26D-671137CC525D}" type="slidenum">
              <a:rPr lang="fr-FR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fr-FR" dirty="0">
              <a:solidFill>
                <a:prstClr val="white"/>
              </a:solidFill>
            </a:endParaRPr>
          </a:p>
        </p:txBody>
      </p:sp>
      <p:cxnSp>
        <p:nvCxnSpPr>
          <p:cNvPr id="28" name="Straight Connector 12"/>
          <p:cNvCxnSpPr/>
          <p:nvPr/>
        </p:nvCxnSpPr>
        <p:spPr>
          <a:xfrm>
            <a:off x="4049449" y="893415"/>
            <a:ext cx="691243" cy="0"/>
          </a:xfrm>
          <a:prstGeom prst="line">
            <a:avLst/>
          </a:prstGeom>
          <a:ln w="25400"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itle 172"/>
          <p:cNvSpPr>
            <a:spLocks noGrp="1"/>
          </p:cNvSpPr>
          <p:nvPr>
            <p:ph type="title"/>
          </p:nvPr>
        </p:nvSpPr>
        <p:spPr>
          <a:xfrm>
            <a:off x="1279373" y="276230"/>
            <a:ext cx="7712480" cy="588229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/>
              <a:t>NEOLAiA</a:t>
            </a:r>
            <a:r>
              <a:rPr lang="en-US" sz="2800" dirty="0"/>
              <a:t> Visiting Researcher </a:t>
            </a:r>
            <a:r>
              <a:rPr lang="en-US" sz="2800" dirty="0">
                <a:solidFill>
                  <a:srgbClr val="FF6600"/>
                </a:solidFill>
              </a:rPr>
              <a:t>(NVR) </a:t>
            </a:r>
            <a:r>
              <a:rPr lang="en-US" sz="2800" dirty="0" err="1">
                <a:solidFill>
                  <a:srgbClr val="FF6600"/>
                </a:solidFill>
              </a:rPr>
              <a:t>Programme</a:t>
            </a:r>
            <a:endParaRPr lang="en-US" sz="2800" dirty="0">
              <a:solidFill>
                <a:srgbClr val="FF66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0112" y="855054"/>
            <a:ext cx="8334747" cy="55253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Espace réservé du contenu 2"/>
          <p:cNvSpPr txBox="1">
            <a:spLocks noChangeArrowheads="1"/>
          </p:cNvSpPr>
          <p:nvPr/>
        </p:nvSpPr>
        <p:spPr bwMode="auto">
          <a:xfrm>
            <a:off x="217917" y="1200378"/>
            <a:ext cx="8556942" cy="502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Bi-</a:t>
            </a:r>
            <a:r>
              <a:rPr lang="fr-FR" altLang="fr-FR" sz="2000" dirty="0" err="1">
                <a:solidFill>
                  <a:srgbClr val="595959"/>
                </a:solidFill>
                <a:latin typeface="Calibri Light" panose="020F0302020204030204"/>
              </a:rPr>
              <a:t>annual</a:t>
            </a: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 call for applications</a:t>
            </a:r>
          </a:p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Open to all </a:t>
            </a:r>
            <a:r>
              <a:rPr lang="fr-FR" altLang="fr-FR" sz="2000" dirty="0" err="1">
                <a:solidFill>
                  <a:srgbClr val="595959"/>
                </a:solidFill>
                <a:latin typeface="Calibri Light" panose="020F0302020204030204"/>
              </a:rPr>
              <a:t>scientific</a:t>
            </a: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 </a:t>
            </a:r>
            <a:r>
              <a:rPr lang="fr-FR" altLang="fr-FR" sz="2000" dirty="0" err="1">
                <a:solidFill>
                  <a:srgbClr val="595959"/>
                </a:solidFill>
                <a:latin typeface="Calibri Light" panose="020F0302020204030204"/>
              </a:rPr>
              <a:t>thematics</a:t>
            </a:r>
            <a:endParaRPr lang="fr-FR" altLang="fr-FR" sz="2000" dirty="0">
              <a:solidFill>
                <a:srgbClr val="595959"/>
              </a:solidFill>
              <a:latin typeface="Calibri Light" panose="020F0302020204030204"/>
            </a:endParaRPr>
          </a:p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Open to all international </a:t>
            </a:r>
            <a:r>
              <a:rPr lang="fr-FR" altLang="fr-FR" sz="2000" dirty="0" err="1">
                <a:solidFill>
                  <a:srgbClr val="595959"/>
                </a:solidFill>
                <a:latin typeface="Calibri Light" panose="020F0302020204030204"/>
              </a:rPr>
              <a:t>experienced</a:t>
            </a: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 </a:t>
            </a:r>
            <a:r>
              <a:rPr lang="fr-FR" altLang="fr-FR" sz="2000" dirty="0" err="1">
                <a:solidFill>
                  <a:srgbClr val="595959"/>
                </a:solidFill>
                <a:latin typeface="Calibri Light" panose="020F0302020204030204"/>
              </a:rPr>
              <a:t>researchers</a:t>
            </a: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 </a:t>
            </a:r>
            <a:r>
              <a:rPr lang="fr-FR" altLang="fr-FR" sz="2000" dirty="0" err="1">
                <a:solidFill>
                  <a:srgbClr val="595959"/>
                </a:solidFill>
                <a:latin typeface="Calibri Light" panose="020F0302020204030204"/>
              </a:rPr>
              <a:t>based</a:t>
            </a: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 in an </a:t>
            </a:r>
            <a:r>
              <a:rPr lang="fr-FR" altLang="fr-FR" sz="2000" dirty="0" err="1">
                <a:solidFill>
                  <a:srgbClr val="595959"/>
                </a:solidFill>
                <a:latin typeface="Calibri Light" panose="020F0302020204030204"/>
              </a:rPr>
              <a:t>university</a:t>
            </a: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 </a:t>
            </a:r>
            <a:r>
              <a:rPr lang="fr-FR" altLang="fr-FR" sz="2000" dirty="0" err="1">
                <a:solidFill>
                  <a:srgbClr val="595959"/>
                </a:solidFill>
                <a:latin typeface="Calibri Light" panose="020F0302020204030204"/>
              </a:rPr>
              <a:t>partner</a:t>
            </a: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 of the </a:t>
            </a:r>
            <a:r>
              <a:rPr lang="fr-FR" altLang="fr-FR" sz="2000" dirty="0" err="1">
                <a:solidFill>
                  <a:srgbClr val="595959"/>
                </a:solidFill>
                <a:latin typeface="Calibri Light" panose="020F0302020204030204"/>
              </a:rPr>
              <a:t>NEOLAiA</a:t>
            </a:r>
            <a:r>
              <a:rPr lang="fr-FR" altLang="fr-FR" sz="2000" dirty="0">
                <a:solidFill>
                  <a:srgbClr val="595959"/>
                </a:solidFill>
                <a:latin typeface="Calibri Light" panose="020F0302020204030204"/>
              </a:rPr>
              <a:t> alliance</a:t>
            </a:r>
          </a:p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endParaRPr lang="fr-FR" altLang="fr-FR" sz="2000" dirty="0">
              <a:solidFill>
                <a:srgbClr val="595959"/>
              </a:solidFill>
              <a:latin typeface="Calibri Light" panose="020F0302020204030204"/>
            </a:endParaRPr>
          </a:p>
          <a:p>
            <a:pPr marL="685800" lvl="2" algn="just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r>
              <a:rPr lang="en-US" sz="2000" dirty="0">
                <a:solidFill>
                  <a:srgbClr val="595959"/>
                </a:solidFill>
                <a:latin typeface="Calibri Light" panose="020F0302020204030204"/>
              </a:rPr>
              <a:t>LE STUDIUM VISITING RESEARCHER award targets experienced international researchers having and keeping a salary in their home institution and willing to join a research center at the University of Tours for a scientific residency for a period of 3 to 9 months. This </a:t>
            </a:r>
            <a:r>
              <a:rPr lang="en-US" sz="2000" dirty="0" err="1">
                <a:solidFill>
                  <a:srgbClr val="595959"/>
                </a:solidFill>
                <a:latin typeface="Calibri Light" panose="020F0302020204030204"/>
              </a:rPr>
              <a:t>programme</a:t>
            </a:r>
            <a:r>
              <a:rPr lang="en-US" sz="2000" dirty="0">
                <a:solidFill>
                  <a:srgbClr val="595959"/>
                </a:solidFill>
                <a:latin typeface="Calibri Light" panose="020F0302020204030204"/>
              </a:rPr>
              <a:t> supports the welcoming and residence in the region and the integration into the LE STUDIUM scientific community. </a:t>
            </a:r>
            <a:endParaRPr lang="fr-FR" altLang="fr-FR" sz="2000" dirty="0">
              <a:solidFill>
                <a:srgbClr val="595959"/>
              </a:solidFill>
              <a:latin typeface="Calibri Light" panose="020F0302020204030204"/>
            </a:endParaRPr>
          </a:p>
          <a:p>
            <a:pPr>
              <a:lnSpc>
                <a:spcPct val="100000"/>
              </a:lnSpc>
              <a:defRPr/>
            </a:pPr>
            <a:endParaRPr lang="fr-FR" altLang="fr-FR" sz="1800" dirty="0">
              <a:solidFill>
                <a:srgbClr val="595959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764" y="5250383"/>
            <a:ext cx="2197289" cy="66527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0731" y="5250383"/>
            <a:ext cx="1776874" cy="70659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290" y="5368290"/>
            <a:ext cx="1775282" cy="47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02" y="362274"/>
            <a:ext cx="885371" cy="234787"/>
          </a:xfrm>
          <a:prstGeom prst="rect">
            <a:avLst/>
          </a:prstGeom>
        </p:spPr>
      </p:pic>
      <p:cxnSp>
        <p:nvCxnSpPr>
          <p:cNvPr id="23" name="Connecteur droit 22"/>
          <p:cNvCxnSpPr/>
          <p:nvPr/>
        </p:nvCxnSpPr>
        <p:spPr>
          <a:xfrm>
            <a:off x="2651276" y="6497562"/>
            <a:ext cx="5665410" cy="3247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Rectangle à coins arrondis 23"/>
          <p:cNvSpPr/>
          <p:nvPr/>
        </p:nvSpPr>
        <p:spPr>
          <a:xfrm rot="13500000">
            <a:off x="8490857" y="6409080"/>
            <a:ext cx="232531" cy="24190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>
          <a:xfrm>
            <a:off x="6680503" y="6332646"/>
            <a:ext cx="2057400" cy="365125"/>
          </a:xfrm>
        </p:spPr>
        <p:txBody>
          <a:bodyPr/>
          <a:lstStyle/>
          <a:p>
            <a:pPr>
              <a:defRPr/>
            </a:pPr>
            <a:fld id="{18BF6D75-F8CA-4FA2-A26D-671137CC525D}" type="slidenum">
              <a:rPr lang="fr-FR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fr-FR" dirty="0">
              <a:solidFill>
                <a:prstClr val="white"/>
              </a:solidFill>
            </a:endParaRPr>
          </a:p>
        </p:txBody>
      </p:sp>
      <p:cxnSp>
        <p:nvCxnSpPr>
          <p:cNvPr id="28" name="Straight Connector 12"/>
          <p:cNvCxnSpPr/>
          <p:nvPr/>
        </p:nvCxnSpPr>
        <p:spPr>
          <a:xfrm>
            <a:off x="4049449" y="893415"/>
            <a:ext cx="691243" cy="0"/>
          </a:xfrm>
          <a:prstGeom prst="line">
            <a:avLst/>
          </a:prstGeom>
          <a:ln w="25400"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itle 172"/>
          <p:cNvSpPr>
            <a:spLocks noGrp="1"/>
          </p:cNvSpPr>
          <p:nvPr>
            <p:ph type="title"/>
          </p:nvPr>
        </p:nvSpPr>
        <p:spPr>
          <a:xfrm>
            <a:off x="1279373" y="276230"/>
            <a:ext cx="7712480" cy="588229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NVR </a:t>
            </a:r>
            <a:r>
              <a:rPr lang="en-US" sz="3600" dirty="0" err="1"/>
              <a:t>Programme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6600"/>
                </a:solidFill>
              </a:rPr>
              <a:t>- Summary</a:t>
            </a:r>
          </a:p>
        </p:txBody>
      </p:sp>
      <p:sp>
        <p:nvSpPr>
          <p:cNvPr id="9" name="Rectangle 8"/>
          <p:cNvSpPr/>
          <p:nvPr/>
        </p:nvSpPr>
        <p:spPr>
          <a:xfrm>
            <a:off x="440112" y="855054"/>
            <a:ext cx="8334747" cy="55253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531297"/>
              </p:ext>
            </p:extLst>
          </p:nvPr>
        </p:nvGraphicFramePr>
        <p:xfrm>
          <a:off x="440111" y="1734129"/>
          <a:ext cx="8297792" cy="295516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65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43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47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36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Programme</a:t>
                      </a:r>
                      <a:endParaRPr lang="fr-FR" sz="1600" b="1" dirty="0">
                        <a:solidFill>
                          <a:srgbClr val="404040"/>
                        </a:solidFill>
                        <a:effectLst/>
                        <a:latin typeface="Calibri Light" panose="020F03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Duration</a:t>
                      </a:r>
                      <a:endParaRPr lang="fr-FR" sz="1600" b="1" dirty="0">
                        <a:solidFill>
                          <a:srgbClr val="404040"/>
                        </a:solidFill>
                        <a:effectLst/>
                        <a:latin typeface="Calibri Light" panose="020F03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>
                          <a:effectLst/>
                        </a:rPr>
                        <a:t>Candidate</a:t>
                      </a:r>
                      <a:endParaRPr lang="fr-FR" sz="1600" b="1">
                        <a:solidFill>
                          <a:srgbClr val="404040"/>
                        </a:solidFill>
                        <a:effectLst/>
                        <a:latin typeface="Calibri Light" panose="020F03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>
                          <a:effectLst/>
                        </a:rPr>
                        <a:t>Award’s Benefits</a:t>
                      </a:r>
                      <a:endParaRPr lang="fr-FR" sz="1600" b="1">
                        <a:solidFill>
                          <a:srgbClr val="404040"/>
                        </a:solidFill>
                        <a:effectLst/>
                        <a:latin typeface="Calibri Light" panose="020F03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>
                          <a:effectLst/>
                        </a:rPr>
                        <a:t>Date of residency</a:t>
                      </a:r>
                      <a:endParaRPr lang="fr-FR" sz="1600" b="1">
                        <a:solidFill>
                          <a:srgbClr val="404040"/>
                        </a:solidFill>
                        <a:effectLst/>
                        <a:latin typeface="Calibri Light" panose="020F03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Visiting Researcher</a:t>
                      </a:r>
                      <a:endParaRPr lang="fr-FR" sz="1600" b="1" dirty="0">
                        <a:solidFill>
                          <a:srgbClr val="404040"/>
                        </a:solidFill>
                        <a:effectLst/>
                        <a:latin typeface="Calibri Light" panose="020F03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3 to 9 consecutive months</a:t>
                      </a:r>
                      <a:endParaRPr lang="fr-FR" sz="1600" b="1" dirty="0">
                        <a:solidFill>
                          <a:srgbClr val="404040"/>
                        </a:solidFill>
                        <a:effectLst/>
                        <a:latin typeface="Calibri Light" panose="020F03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dirty="0" err="1">
                          <a:effectLst/>
                        </a:rPr>
                        <a:t>Experienced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err="1">
                          <a:effectLst/>
                        </a:rPr>
                        <a:t>researcher</a:t>
                      </a:r>
                      <a:endParaRPr lang="fr-F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>
                          <a:solidFill>
                            <a:srgbClr val="404040"/>
                          </a:solidFill>
                          <a:effectLst/>
                          <a:latin typeface="Calibri Light" panose="020F03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(minimum 3 </a:t>
                      </a:r>
                      <a:r>
                        <a:rPr lang="fr-FR" sz="1600" b="1" dirty="0" err="1">
                          <a:solidFill>
                            <a:srgbClr val="404040"/>
                          </a:solidFill>
                          <a:effectLst/>
                          <a:latin typeface="Calibri Light" panose="020F03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years</a:t>
                      </a:r>
                      <a:r>
                        <a:rPr lang="fr-FR" sz="1600" b="1" dirty="0">
                          <a:solidFill>
                            <a:srgbClr val="404040"/>
                          </a:solidFill>
                          <a:effectLst/>
                          <a:latin typeface="Calibri Light" panose="020F03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b="1" dirty="0" err="1">
                          <a:solidFill>
                            <a:srgbClr val="404040"/>
                          </a:solidFill>
                          <a:effectLst/>
                          <a:latin typeface="Calibri Light" panose="020F03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after</a:t>
                      </a:r>
                      <a:r>
                        <a:rPr lang="fr-FR" sz="1600" b="1" dirty="0">
                          <a:solidFill>
                            <a:srgbClr val="404040"/>
                          </a:solidFill>
                          <a:effectLst/>
                          <a:latin typeface="Calibri Light" panose="020F0302020204030204" pitchFamily="34" charset="0"/>
                          <a:ea typeface="PMingLiU"/>
                          <a:cs typeface="Times New Roman" panose="02020603050405020304" pitchFamily="18" charset="0"/>
                        </a:rPr>
                        <a:t> the PhD)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- </a:t>
                      </a:r>
                      <a:r>
                        <a:rPr lang="en-US" sz="1600" dirty="0">
                          <a:effectLst/>
                        </a:rPr>
                        <a:t>Travel cost contribution capped to 700 EUR</a:t>
                      </a:r>
                      <a:endParaRPr lang="it-IT" sz="16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- Furnished accommodation in a high-standard apartment</a:t>
                      </a:r>
                      <a:r>
                        <a:rPr lang="it-IT" sz="1600" baseline="0" dirty="0">
                          <a:effectLst/>
                        </a:rPr>
                        <a:t> </a:t>
                      </a:r>
                      <a:r>
                        <a:rPr lang="it-IT" sz="1600" dirty="0">
                          <a:effectLst/>
                        </a:rPr>
                        <a:t>in the city center of Tours</a:t>
                      </a:r>
                      <a:endParaRPr lang="fr-FR" sz="16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- Administrative support</a:t>
                      </a:r>
                      <a:endParaRPr lang="fr-FR" sz="16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- International scientific events</a:t>
                      </a:r>
                      <a:endParaRPr lang="fr-FR" sz="16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- Integration into the Le Studium scientific community</a:t>
                      </a:r>
                      <a:endParaRPr lang="fr-FR" sz="1600" b="1" dirty="0">
                        <a:solidFill>
                          <a:srgbClr val="404040"/>
                        </a:solidFill>
                        <a:effectLst/>
                        <a:latin typeface="Calibri Light" panose="020F0302020204030204" pitchFamily="34" charset="0"/>
                        <a:ea typeface="PMingLiU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Earliest starting date: </a:t>
                      </a: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September 2026</a:t>
                      </a:r>
                      <a:endParaRPr lang="fr-FR" sz="16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820" y="5228317"/>
            <a:ext cx="2197289" cy="66527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9787" y="5228317"/>
            <a:ext cx="1776874" cy="70659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46" y="5346224"/>
            <a:ext cx="1775282" cy="47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60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02" y="362274"/>
            <a:ext cx="885371" cy="234787"/>
          </a:xfrm>
          <a:prstGeom prst="rect">
            <a:avLst/>
          </a:prstGeom>
        </p:spPr>
      </p:pic>
      <p:cxnSp>
        <p:nvCxnSpPr>
          <p:cNvPr id="23" name="Connecteur droit 22"/>
          <p:cNvCxnSpPr/>
          <p:nvPr/>
        </p:nvCxnSpPr>
        <p:spPr>
          <a:xfrm>
            <a:off x="2651276" y="6497562"/>
            <a:ext cx="5665410" cy="3247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Rectangle à coins arrondis 23"/>
          <p:cNvSpPr/>
          <p:nvPr/>
        </p:nvSpPr>
        <p:spPr>
          <a:xfrm rot="13500000">
            <a:off x="8490857" y="6409080"/>
            <a:ext cx="232531" cy="24190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>
          <a:xfrm>
            <a:off x="6680503" y="6332646"/>
            <a:ext cx="2057400" cy="365125"/>
          </a:xfrm>
        </p:spPr>
        <p:txBody>
          <a:bodyPr/>
          <a:lstStyle/>
          <a:p>
            <a:pPr>
              <a:defRPr/>
            </a:pPr>
            <a:fld id="{18BF6D75-F8CA-4FA2-A26D-671137CC525D}" type="slidenum">
              <a:rPr lang="fr-FR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fr-FR" dirty="0">
              <a:solidFill>
                <a:prstClr val="white"/>
              </a:solidFill>
            </a:endParaRPr>
          </a:p>
        </p:txBody>
      </p:sp>
      <p:cxnSp>
        <p:nvCxnSpPr>
          <p:cNvPr id="28" name="Straight Connector 12"/>
          <p:cNvCxnSpPr/>
          <p:nvPr/>
        </p:nvCxnSpPr>
        <p:spPr>
          <a:xfrm>
            <a:off x="4049449" y="893415"/>
            <a:ext cx="691243" cy="0"/>
          </a:xfrm>
          <a:prstGeom prst="line">
            <a:avLst/>
          </a:prstGeom>
          <a:ln w="25400"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itle 172"/>
          <p:cNvSpPr>
            <a:spLocks noGrp="1"/>
          </p:cNvSpPr>
          <p:nvPr>
            <p:ph type="title"/>
          </p:nvPr>
        </p:nvSpPr>
        <p:spPr>
          <a:xfrm>
            <a:off x="1279373" y="276230"/>
            <a:ext cx="7712480" cy="588229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NVR </a:t>
            </a:r>
            <a:r>
              <a:rPr lang="en-US" sz="3600" dirty="0" err="1"/>
              <a:t>Programme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6600"/>
                </a:solidFill>
              </a:rPr>
              <a:t>- Selection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40112" y="855054"/>
            <a:ext cx="8334747" cy="55253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1472622056"/>
              </p:ext>
            </p:extLst>
          </p:nvPr>
        </p:nvGraphicFramePr>
        <p:xfrm>
          <a:off x="440112" y="714174"/>
          <a:ext cx="8297791" cy="2580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Espace réservé du contenu 2"/>
          <p:cNvSpPr txBox="1">
            <a:spLocks noChangeArrowheads="1"/>
          </p:cNvSpPr>
          <p:nvPr/>
        </p:nvSpPr>
        <p:spPr bwMode="auto">
          <a:xfrm>
            <a:off x="214153" y="2582228"/>
            <a:ext cx="8556942" cy="502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9"/>
              </a:buBlip>
              <a:defRPr/>
            </a:pPr>
            <a:r>
              <a:rPr lang="en-US" sz="1800" b="1" dirty="0">
                <a:solidFill>
                  <a:srgbClr val="595959"/>
                </a:solidFill>
                <a:latin typeface="Calibri Light" panose="020F0302020204030204"/>
              </a:rPr>
              <a:t>Evaluation criteria:</a:t>
            </a:r>
          </a:p>
          <a:p>
            <a:pPr marL="1143000" lvl="3">
              <a:spcBef>
                <a:spcPts val="1000"/>
              </a:spcBef>
              <a:buSzPct val="70000"/>
              <a:buFont typeface="Wingdings" panose="05000000000000000000" pitchFamily="2" charset="2"/>
              <a:buBlip>
                <a:blip r:embed="rId9"/>
              </a:buBlip>
              <a:defRPr/>
            </a:pPr>
            <a:r>
              <a:rPr lang="en-US" sz="1800" dirty="0">
                <a:solidFill>
                  <a:srgbClr val="595959"/>
                </a:solidFill>
                <a:latin typeface="Calibri Light" panose="020F0302020204030204"/>
              </a:rPr>
              <a:t>Scientific Quality (50%)</a:t>
            </a:r>
          </a:p>
          <a:p>
            <a:pPr marL="1143000" lvl="3">
              <a:spcBef>
                <a:spcPts val="1000"/>
              </a:spcBef>
              <a:buSzPct val="70000"/>
              <a:buFont typeface="Wingdings" panose="05000000000000000000" pitchFamily="2" charset="2"/>
              <a:buBlip>
                <a:blip r:embed="rId9"/>
              </a:buBlip>
              <a:defRPr/>
            </a:pPr>
            <a:r>
              <a:rPr lang="en-US" sz="1800" dirty="0">
                <a:solidFill>
                  <a:srgbClr val="595959"/>
                </a:solidFill>
                <a:latin typeface="Calibri Light" panose="020F0302020204030204"/>
              </a:rPr>
              <a:t>Impact of the proposed research and impact of the collaboration (25%)</a:t>
            </a:r>
          </a:p>
          <a:p>
            <a:pPr marL="1143000" lvl="3">
              <a:spcBef>
                <a:spcPts val="1000"/>
              </a:spcBef>
              <a:buSzPct val="70000"/>
              <a:buFont typeface="Wingdings" panose="05000000000000000000" pitchFamily="2" charset="2"/>
              <a:buBlip>
                <a:blip r:embed="rId9"/>
              </a:buBlip>
              <a:defRPr/>
            </a:pPr>
            <a:r>
              <a:rPr lang="en-US" sz="1800" dirty="0">
                <a:solidFill>
                  <a:srgbClr val="595959"/>
                </a:solidFill>
                <a:latin typeface="Calibri Light" panose="020F0302020204030204"/>
              </a:rPr>
              <a:t>Career and Track Record of the Applicant (25%)</a:t>
            </a:r>
          </a:p>
          <a:p>
            <a:pPr marL="1143000" lvl="3">
              <a:spcBef>
                <a:spcPts val="1000"/>
              </a:spcBef>
              <a:buSzPct val="70000"/>
              <a:buFont typeface="Wingdings" panose="05000000000000000000" pitchFamily="2" charset="2"/>
              <a:buBlip>
                <a:blip r:embed="rId9"/>
              </a:buBlip>
              <a:defRPr/>
            </a:pPr>
            <a:endParaRPr lang="en-US" sz="1800" dirty="0">
              <a:solidFill>
                <a:srgbClr val="595959"/>
              </a:solidFill>
              <a:latin typeface="Calibri Light" panose="020F0302020204030204"/>
            </a:endParaRPr>
          </a:p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9"/>
              </a:buBlip>
              <a:defRPr/>
            </a:pPr>
            <a:r>
              <a:rPr lang="it-IT" sz="1800" dirty="0">
                <a:solidFill>
                  <a:srgbClr val="595959"/>
                </a:solidFill>
                <a:latin typeface="Calibri Light" panose="020F0302020204030204"/>
              </a:rPr>
              <a:t>NVR </a:t>
            </a:r>
            <a:r>
              <a:rPr lang="it-IT" sz="1800" b="1" dirty="0">
                <a:solidFill>
                  <a:srgbClr val="595959"/>
                </a:solidFill>
                <a:latin typeface="Calibri Light" panose="020F0302020204030204"/>
              </a:rPr>
              <a:t>Selection Committee</a:t>
            </a:r>
            <a:r>
              <a:rPr lang="it-IT" sz="1800" dirty="0">
                <a:solidFill>
                  <a:srgbClr val="595959"/>
                </a:solidFill>
                <a:latin typeface="Calibri Light" panose="020F0302020204030204"/>
              </a:rPr>
              <a:t> composed of:</a:t>
            </a:r>
          </a:p>
          <a:p>
            <a:pPr marL="1143000" lvl="3">
              <a:spcBef>
                <a:spcPts val="1000"/>
              </a:spcBef>
              <a:buSzPct val="70000"/>
              <a:buFont typeface="Wingdings" panose="05000000000000000000" pitchFamily="2" charset="2"/>
              <a:buBlip>
                <a:blip r:embed="rId9"/>
              </a:buBlip>
              <a:defRPr/>
            </a:pPr>
            <a:r>
              <a:rPr lang="it-IT" sz="1800" dirty="0">
                <a:solidFill>
                  <a:srgbClr val="595959"/>
                </a:solidFill>
                <a:latin typeface="Calibri Light" panose="020F0302020204030204"/>
              </a:rPr>
              <a:t>Representatives of the University of Tours, i.e. the Vice-President for Research, the Vice-President for International relations, the local NEOLAiA Project Manager</a:t>
            </a:r>
          </a:p>
          <a:p>
            <a:pPr marL="1143000" lvl="3">
              <a:spcBef>
                <a:spcPts val="1000"/>
              </a:spcBef>
              <a:buSzPct val="70000"/>
              <a:buBlip>
                <a:blip r:embed="rId9"/>
              </a:buBlip>
              <a:defRPr/>
            </a:pPr>
            <a:r>
              <a:rPr lang="it-IT" sz="1800" dirty="0">
                <a:solidFill>
                  <a:srgbClr val="595959"/>
                </a:solidFill>
                <a:latin typeface="Calibri Light" panose="020F0302020204030204"/>
              </a:rPr>
              <a:t>1 representative of Le Studium (as observer)</a:t>
            </a:r>
            <a:endParaRPr lang="en-US" sz="1800" dirty="0">
              <a:solidFill>
                <a:srgbClr val="595959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74325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02" y="362274"/>
            <a:ext cx="885371" cy="234787"/>
          </a:xfrm>
          <a:prstGeom prst="rect">
            <a:avLst/>
          </a:prstGeom>
        </p:spPr>
      </p:pic>
      <p:cxnSp>
        <p:nvCxnSpPr>
          <p:cNvPr id="23" name="Connecteur droit 22"/>
          <p:cNvCxnSpPr/>
          <p:nvPr/>
        </p:nvCxnSpPr>
        <p:spPr>
          <a:xfrm>
            <a:off x="2651276" y="6497562"/>
            <a:ext cx="5665410" cy="3247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Rectangle à coins arrondis 23"/>
          <p:cNvSpPr/>
          <p:nvPr/>
        </p:nvSpPr>
        <p:spPr>
          <a:xfrm rot="13500000">
            <a:off x="8490857" y="6409080"/>
            <a:ext cx="232531" cy="24190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>
          <a:xfrm>
            <a:off x="6680503" y="6332646"/>
            <a:ext cx="2057400" cy="365125"/>
          </a:xfrm>
        </p:spPr>
        <p:txBody>
          <a:bodyPr/>
          <a:lstStyle/>
          <a:p>
            <a:pPr>
              <a:defRPr/>
            </a:pPr>
            <a:fld id="{18BF6D75-F8CA-4FA2-A26D-671137CC525D}" type="slidenum">
              <a:rPr lang="fr-FR" smtClean="0">
                <a:solidFill>
                  <a:prstClr val="white"/>
                </a:solidFill>
              </a:rPr>
              <a:pPr>
                <a:defRPr/>
              </a:pPr>
              <a:t>7</a:t>
            </a:fld>
            <a:endParaRPr lang="fr-FR" dirty="0">
              <a:solidFill>
                <a:prstClr val="white"/>
              </a:solidFill>
            </a:endParaRPr>
          </a:p>
        </p:txBody>
      </p:sp>
      <p:cxnSp>
        <p:nvCxnSpPr>
          <p:cNvPr id="28" name="Straight Connector 12"/>
          <p:cNvCxnSpPr/>
          <p:nvPr/>
        </p:nvCxnSpPr>
        <p:spPr>
          <a:xfrm>
            <a:off x="4049449" y="893415"/>
            <a:ext cx="691243" cy="0"/>
          </a:xfrm>
          <a:prstGeom prst="line">
            <a:avLst/>
          </a:prstGeom>
          <a:ln w="25400"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itle 172"/>
          <p:cNvSpPr>
            <a:spLocks noGrp="1"/>
          </p:cNvSpPr>
          <p:nvPr>
            <p:ph type="title"/>
          </p:nvPr>
        </p:nvSpPr>
        <p:spPr>
          <a:xfrm>
            <a:off x="1279373" y="276230"/>
            <a:ext cx="7712480" cy="588229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Opportunities for </a:t>
            </a:r>
            <a:r>
              <a:rPr lang="en-US" sz="3600" dirty="0">
                <a:solidFill>
                  <a:srgbClr val="FF6600"/>
                </a:solidFill>
              </a:rPr>
              <a:t>awardees</a:t>
            </a:r>
          </a:p>
        </p:txBody>
      </p:sp>
      <p:sp>
        <p:nvSpPr>
          <p:cNvPr id="9" name="Rectangle 8"/>
          <p:cNvSpPr/>
          <p:nvPr/>
        </p:nvSpPr>
        <p:spPr>
          <a:xfrm>
            <a:off x="440112" y="855054"/>
            <a:ext cx="8334747" cy="55253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Espace réservé du contenu 2"/>
          <p:cNvSpPr txBox="1">
            <a:spLocks noChangeArrowheads="1"/>
          </p:cNvSpPr>
          <p:nvPr/>
        </p:nvSpPr>
        <p:spPr bwMode="auto">
          <a:xfrm>
            <a:off x="141778" y="1039223"/>
            <a:ext cx="8556942" cy="5370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85800" lvl="2">
              <a:spcBef>
                <a:spcPts val="1000"/>
              </a:spcBef>
              <a:buSzPct val="70000"/>
              <a:buBlip>
                <a:blip r:embed="rId4"/>
              </a:buBlip>
              <a:defRPr/>
            </a:pP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Integration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in a </a:t>
            </a:r>
            <a:r>
              <a:rPr lang="fr-FR" sz="2000" b="1" dirty="0" err="1">
                <a:solidFill>
                  <a:srgbClr val="595959"/>
                </a:solidFill>
                <a:latin typeface="Calibri Light" panose="020F0302020204030204"/>
              </a:rPr>
              <a:t>research</a:t>
            </a:r>
            <a:r>
              <a:rPr lang="fr-FR" sz="2000" b="1" dirty="0">
                <a:solidFill>
                  <a:srgbClr val="595959"/>
                </a:solidFill>
                <a:latin typeface="Calibri Light" panose="020F0302020204030204"/>
              </a:rPr>
              <a:t> unit of the </a:t>
            </a:r>
            <a:r>
              <a:rPr lang="fr-FR" sz="2000" b="1" dirty="0" err="1">
                <a:solidFill>
                  <a:srgbClr val="595959"/>
                </a:solidFill>
                <a:latin typeface="Calibri Light" panose="020F0302020204030204"/>
              </a:rPr>
              <a:t>University</a:t>
            </a:r>
            <a:r>
              <a:rPr lang="fr-FR" sz="2000" b="1" dirty="0">
                <a:solidFill>
                  <a:srgbClr val="595959"/>
                </a:solidFill>
                <a:latin typeface="Calibri Light" panose="020F0302020204030204"/>
              </a:rPr>
              <a:t> of Tours</a:t>
            </a:r>
          </a:p>
          <a:p>
            <a:pPr marL="1143000" lvl="3">
              <a:spcBef>
                <a:spcPts val="1000"/>
              </a:spcBef>
              <a:buSzPct val="70000"/>
              <a:buBlip>
                <a:blip r:embed="rId4"/>
              </a:buBlip>
              <a:defRPr/>
            </a:pP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Invitation to lead a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research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project</a:t>
            </a:r>
            <a:endParaRPr lang="fr-FR" sz="2000" dirty="0">
              <a:solidFill>
                <a:srgbClr val="595959"/>
              </a:solidFill>
              <a:latin typeface="Calibri Light" panose="020F0302020204030204"/>
            </a:endParaRPr>
          </a:p>
          <a:p>
            <a:pPr marL="1143000" lvl="3">
              <a:spcBef>
                <a:spcPts val="1000"/>
              </a:spcBef>
              <a:buSzPct val="70000"/>
              <a:buBlip>
                <a:blip r:embed="rId4"/>
              </a:buBlip>
              <a:defRPr/>
            </a:pP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Opportunity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to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give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lectures at UT</a:t>
            </a:r>
          </a:p>
          <a:p>
            <a:pPr marL="1143000" lvl="3">
              <a:spcBef>
                <a:spcPts val="1000"/>
              </a:spcBef>
              <a:buSzPct val="70000"/>
              <a:buBlip>
                <a:blip r:embed="rId4"/>
              </a:buBlip>
              <a:defRPr/>
            </a:pP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Possible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co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-supervision of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students</a:t>
            </a:r>
            <a:endParaRPr lang="fr-FR" sz="2000" dirty="0">
              <a:solidFill>
                <a:srgbClr val="595959"/>
              </a:solidFill>
              <a:latin typeface="Calibri Light" panose="020F0302020204030204"/>
            </a:endParaRPr>
          </a:p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endParaRPr lang="fr-FR" sz="1000" dirty="0">
              <a:solidFill>
                <a:srgbClr val="595959"/>
              </a:solidFill>
              <a:latin typeface="Calibri Light" panose="020F0302020204030204"/>
            </a:endParaRPr>
          </a:p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Integration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in the LE STUDIUM </a:t>
            </a:r>
            <a:r>
              <a:rPr lang="fr-FR" sz="2000" b="1" dirty="0">
                <a:solidFill>
                  <a:srgbClr val="595959"/>
                </a:solidFill>
                <a:latin typeface="Calibri Light" panose="020F0302020204030204"/>
              </a:rPr>
              <a:t>international </a:t>
            </a:r>
            <a:r>
              <a:rPr lang="fr-FR" sz="2000" b="1" dirty="0" err="1">
                <a:solidFill>
                  <a:srgbClr val="595959"/>
                </a:solidFill>
                <a:latin typeface="Calibri Light" panose="020F0302020204030204"/>
              </a:rPr>
              <a:t>faculty</a:t>
            </a:r>
            <a:r>
              <a:rPr lang="fr-FR" sz="2000" b="1" dirty="0">
                <a:solidFill>
                  <a:srgbClr val="595959"/>
                </a:solidFill>
                <a:latin typeface="Calibri Light" panose="020F0302020204030204"/>
              </a:rPr>
              <a:t> of fellows</a:t>
            </a:r>
          </a:p>
          <a:p>
            <a:pPr marL="1143000" lvl="3">
              <a:spcBef>
                <a:spcPts val="1000"/>
              </a:spcBef>
              <a:buSzPct val="70000"/>
              <a:buFont typeface="Wingdings" panose="05000000000000000000" pitchFamily="2" charset="2"/>
              <a:buBlip>
                <a:blip r:embed="rId4"/>
              </a:buBlip>
              <a:defRPr/>
            </a:pP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Monthly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interdisciplinary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seminars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with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other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international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fellows</a:t>
            </a:r>
            <a:endParaRPr lang="fr-FR" sz="2000" dirty="0">
              <a:solidFill>
                <a:srgbClr val="595959"/>
              </a:solidFill>
              <a:latin typeface="Calibri Light" panose="020F0302020204030204"/>
            </a:endParaRPr>
          </a:p>
          <a:p>
            <a:pPr marL="1143000" lvl="3">
              <a:spcBef>
                <a:spcPts val="1000"/>
              </a:spcBef>
              <a:buSzPct val="70000"/>
              <a:buFont typeface="Wingdings" panose="05000000000000000000" pitchFamily="2" charset="2"/>
              <a:buBlip>
                <a:blip r:embed="rId4"/>
              </a:buBlip>
              <a:defRPr/>
            </a:pP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Regular interactions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with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the Institute for Advanced </a:t>
            </a:r>
            <a:r>
              <a:rPr lang="fr-FR" sz="2000" dirty="0" err="1">
                <a:solidFill>
                  <a:srgbClr val="595959"/>
                </a:solidFill>
                <a:latin typeface="Calibri Light" panose="020F0302020204030204"/>
              </a:rPr>
              <a:t>Studies</a:t>
            </a:r>
            <a:r>
              <a:rPr lang="fr-FR" sz="2000" dirty="0">
                <a:solidFill>
                  <a:srgbClr val="595959"/>
                </a:solidFill>
                <a:latin typeface="Calibri Light" panose="020F0302020204030204"/>
              </a:rPr>
              <a:t> staff</a:t>
            </a:r>
            <a:endParaRPr lang="fr-FR" sz="1000" dirty="0">
              <a:solidFill>
                <a:srgbClr val="595959"/>
              </a:solidFill>
              <a:latin typeface="Calibri Light" panose="020F0302020204030204"/>
            </a:endParaRPr>
          </a:p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endParaRPr lang="fr-FR" sz="1000" dirty="0">
              <a:solidFill>
                <a:srgbClr val="595959"/>
              </a:solidFill>
              <a:latin typeface="Calibri Light" panose="020F0302020204030204"/>
            </a:endParaRPr>
          </a:p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r>
              <a:rPr lang="en-US" sz="2000" dirty="0">
                <a:solidFill>
                  <a:srgbClr val="595959"/>
                </a:solidFill>
                <a:latin typeface="Calibri Light" panose="020F0302020204030204"/>
              </a:rPr>
              <a:t>Opportunity to </a:t>
            </a:r>
            <a:r>
              <a:rPr lang="en-US" sz="2000" b="1" dirty="0" err="1">
                <a:solidFill>
                  <a:srgbClr val="595959"/>
                </a:solidFill>
                <a:latin typeface="Calibri Light" panose="020F0302020204030204"/>
              </a:rPr>
              <a:t>organise</a:t>
            </a:r>
            <a:r>
              <a:rPr lang="en-US" sz="2000" b="1" dirty="0">
                <a:solidFill>
                  <a:srgbClr val="595959"/>
                </a:solidFill>
                <a:latin typeface="Calibri Light" panose="020F0302020204030204"/>
              </a:rPr>
              <a:t> an international event</a:t>
            </a:r>
            <a:r>
              <a:rPr lang="en-US" sz="2000" dirty="0">
                <a:solidFill>
                  <a:srgbClr val="595959"/>
                </a:solidFill>
                <a:latin typeface="Calibri Light" panose="020F0302020204030204"/>
              </a:rPr>
              <a:t> (conference or workshop)</a:t>
            </a:r>
          </a:p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endParaRPr lang="en-US" sz="1000" dirty="0">
              <a:solidFill>
                <a:srgbClr val="595959"/>
              </a:solidFill>
              <a:latin typeface="Calibri Light" panose="020F0302020204030204"/>
            </a:endParaRPr>
          </a:p>
          <a:p>
            <a:pPr marL="685800" lvl="2">
              <a:spcBef>
                <a:spcPts val="1000"/>
              </a:spcBef>
              <a:buSzPct val="70000"/>
              <a:buFont typeface="Arial" panose="020B0604020202020204" pitchFamily="34" charset="0"/>
              <a:buBlip>
                <a:blip r:embed="rId4"/>
              </a:buBlip>
              <a:defRPr/>
            </a:pPr>
            <a:r>
              <a:rPr lang="en-US" sz="2000" dirty="0">
                <a:solidFill>
                  <a:srgbClr val="595959"/>
                </a:solidFill>
                <a:latin typeface="Calibri Light" panose="020F0302020204030204"/>
              </a:rPr>
              <a:t>Visit of a </a:t>
            </a:r>
            <a:r>
              <a:rPr lang="en-US" sz="2000" b="1" dirty="0">
                <a:solidFill>
                  <a:srgbClr val="595959"/>
                </a:solidFill>
                <a:latin typeface="Calibri Light" panose="020F0302020204030204"/>
              </a:rPr>
              <a:t>lovely city </a:t>
            </a:r>
            <a:r>
              <a:rPr lang="en-US" sz="2000" dirty="0">
                <a:solidFill>
                  <a:srgbClr val="595959"/>
                </a:solidFill>
                <a:latin typeface="Calibri Light" panose="020F0302020204030204"/>
              </a:rPr>
              <a:t>and a </a:t>
            </a:r>
            <a:r>
              <a:rPr lang="en-US" sz="2000" b="1" dirty="0">
                <a:solidFill>
                  <a:srgbClr val="595959"/>
                </a:solidFill>
                <a:latin typeface="Calibri Light" panose="020F0302020204030204"/>
              </a:rPr>
              <a:t>beautiful region</a:t>
            </a:r>
            <a:r>
              <a:rPr lang="en-US" sz="2000" dirty="0">
                <a:solidFill>
                  <a:srgbClr val="595959"/>
                </a:solidFill>
                <a:latin typeface="Calibri Light" panose="020F0302020204030204"/>
              </a:rPr>
              <a:t> with a strong cultural heritage (Loire Valley)</a:t>
            </a:r>
          </a:p>
        </p:txBody>
      </p:sp>
    </p:spTree>
    <p:extLst>
      <p:ext uri="{BB962C8B-B14F-4D97-AF65-F5344CB8AC3E}">
        <p14:creationId xmlns:p14="http://schemas.microsoft.com/office/powerpoint/2010/main" val="1489639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02" y="362274"/>
            <a:ext cx="885371" cy="234787"/>
          </a:xfrm>
          <a:prstGeom prst="rect">
            <a:avLst/>
          </a:prstGeom>
        </p:spPr>
      </p:pic>
      <p:cxnSp>
        <p:nvCxnSpPr>
          <p:cNvPr id="23" name="Connecteur droit 22"/>
          <p:cNvCxnSpPr/>
          <p:nvPr/>
        </p:nvCxnSpPr>
        <p:spPr>
          <a:xfrm>
            <a:off x="2651276" y="6497562"/>
            <a:ext cx="5665410" cy="3247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Rectangle à coins arrondis 23"/>
          <p:cNvSpPr/>
          <p:nvPr/>
        </p:nvSpPr>
        <p:spPr>
          <a:xfrm rot="13500000">
            <a:off x="8490857" y="6409080"/>
            <a:ext cx="232531" cy="24190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>
          <a:xfrm>
            <a:off x="6680503" y="6332646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F6D75-F8CA-4FA2-A26D-671137CC525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8" name="Straight Connector 12"/>
          <p:cNvCxnSpPr/>
          <p:nvPr/>
        </p:nvCxnSpPr>
        <p:spPr>
          <a:xfrm>
            <a:off x="3965817" y="708482"/>
            <a:ext cx="691243" cy="0"/>
          </a:xfrm>
          <a:prstGeom prst="line">
            <a:avLst/>
          </a:prstGeom>
          <a:ln w="25400"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itle 172"/>
          <p:cNvSpPr>
            <a:spLocks noGrp="1"/>
          </p:cNvSpPr>
          <p:nvPr>
            <p:ph type="title"/>
          </p:nvPr>
        </p:nvSpPr>
        <p:spPr>
          <a:xfrm>
            <a:off x="324151" y="155085"/>
            <a:ext cx="8041984" cy="495486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FF6600"/>
                </a:solidFill>
              </a:rPr>
              <a:t>Welcoming international scientists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221" y="815488"/>
            <a:ext cx="8621712" cy="55468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marR="0" lvl="2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70000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578C23C4-C85B-4275-B12C-4D69C2679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530" y="15098"/>
            <a:ext cx="1557470" cy="877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965818" y="915389"/>
            <a:ext cx="480904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2">
              <a:spcBef>
                <a:spcPts val="1000"/>
              </a:spcBef>
              <a:buSzPct val="70000"/>
              <a:buBlip>
                <a:blip r:embed="rId5"/>
              </a:buBlip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A warm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welcome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and attentive support</a:t>
            </a:r>
          </a:p>
          <a:p>
            <a:pPr marL="685800" lvl="2">
              <a:spcBef>
                <a:spcPts val="1000"/>
              </a:spcBef>
              <a:buSzPct val="70000"/>
              <a:buBlip>
                <a:blip r:embed="rId5"/>
              </a:buBlip>
              <a:defRPr/>
            </a:pP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  <a:latin typeface="Titillium"/>
            </a:endParaRPr>
          </a:p>
          <a:p>
            <a:pPr marL="685800" lvl="2">
              <a:spcBef>
                <a:spcPts val="1000"/>
              </a:spcBef>
              <a:buSzPct val="70000"/>
              <a:buBlip>
                <a:blip r:embed="rId5"/>
              </a:buBlip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Accommodation in a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pleasant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area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Fully-equipped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flats (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furniture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electrical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appliances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crockery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bedding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and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household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linen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internet, etc.)</a:t>
            </a:r>
          </a:p>
          <a:p>
            <a:pPr marL="685800" lvl="2">
              <a:spcBef>
                <a:spcPts val="1000"/>
              </a:spcBef>
              <a:buSzPct val="70000"/>
              <a:buBlip>
                <a:blip r:embed="rId5"/>
              </a:buBlip>
              <a:defRPr/>
            </a:pP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  <a:latin typeface="Titillium"/>
            </a:endParaRPr>
          </a:p>
          <a:p>
            <a:pPr marL="685800" lvl="2">
              <a:spcBef>
                <a:spcPts val="1000"/>
              </a:spcBef>
              <a:buSzPct val="70000"/>
              <a:buBlip>
                <a:blip r:embed="rId5"/>
              </a:buBlip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Contact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person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available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 for the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preparation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of and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during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the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residency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Titillium"/>
            </a:endParaRPr>
          </a:p>
          <a:p>
            <a:pPr marL="685800" lvl="2">
              <a:spcBef>
                <a:spcPts val="1000"/>
              </a:spcBef>
              <a:buSzPct val="70000"/>
              <a:buBlip>
                <a:blip r:embed="rId5"/>
              </a:buBlip>
              <a:defRPr/>
            </a:pP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  <a:latin typeface="Titillium"/>
            </a:endParaRPr>
          </a:p>
          <a:p>
            <a:pPr marL="685800" lvl="2">
              <a:spcBef>
                <a:spcPts val="1000"/>
              </a:spcBef>
              <a:buSzPct val="70000"/>
              <a:buBlip>
                <a:blip r:embed="rId5"/>
              </a:buBlip>
              <a:defRPr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Management of administrative and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logistical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issues (visa,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residence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 permit,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bank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insurance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health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telephone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schooling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daycare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cultural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activities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repairs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rental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Titillium"/>
              </a:rPr>
              <a:t>, etc.)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tillium"/>
            </a:endParaRPr>
          </a:p>
        </p:txBody>
      </p:sp>
      <p:sp>
        <p:nvSpPr>
          <p:cNvPr id="16" name="Espace réservé du pied de page 25"/>
          <p:cNvSpPr>
            <a:spLocks noGrp="1"/>
          </p:cNvSpPr>
          <p:nvPr>
            <p:ph type="ftr" sz="quarter" idx="11"/>
          </p:nvPr>
        </p:nvSpPr>
        <p:spPr>
          <a:xfrm>
            <a:off x="65895" y="6375757"/>
            <a:ext cx="172206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dirty="0">
                <a:solidFill>
                  <a:prstClr val="white">
                    <a:lumMod val="65000"/>
                  </a:prstClr>
                </a:solidFill>
                <a:latin typeface="Titillium"/>
              </a:rPr>
              <a:t>LE STUDIUM 2024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02" y="3843278"/>
            <a:ext cx="3813981" cy="254265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03" y="1195739"/>
            <a:ext cx="3820380" cy="216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31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02" y="362274"/>
            <a:ext cx="885371" cy="234787"/>
          </a:xfrm>
          <a:prstGeom prst="rect">
            <a:avLst/>
          </a:prstGeom>
        </p:spPr>
      </p:pic>
      <p:cxnSp>
        <p:nvCxnSpPr>
          <p:cNvPr id="23" name="Connecteur droit 22"/>
          <p:cNvCxnSpPr/>
          <p:nvPr/>
        </p:nvCxnSpPr>
        <p:spPr>
          <a:xfrm>
            <a:off x="2651276" y="6497562"/>
            <a:ext cx="5665410" cy="3247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Rectangle à coins arrondis 23"/>
          <p:cNvSpPr/>
          <p:nvPr/>
        </p:nvSpPr>
        <p:spPr>
          <a:xfrm rot="13500000">
            <a:off x="8490857" y="6409080"/>
            <a:ext cx="232531" cy="24190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>
          <a:xfrm>
            <a:off x="6680503" y="6332646"/>
            <a:ext cx="2057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F6D75-F8CA-4FA2-A26D-671137CC525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8" name="Straight Connector 12"/>
          <p:cNvCxnSpPr/>
          <p:nvPr/>
        </p:nvCxnSpPr>
        <p:spPr>
          <a:xfrm>
            <a:off x="4207089" y="859124"/>
            <a:ext cx="691243" cy="0"/>
          </a:xfrm>
          <a:prstGeom prst="line">
            <a:avLst/>
          </a:prstGeom>
          <a:ln w="25400"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itle 172"/>
          <p:cNvSpPr>
            <a:spLocks noGrp="1"/>
          </p:cNvSpPr>
          <p:nvPr>
            <p:ph type="title"/>
          </p:nvPr>
        </p:nvSpPr>
        <p:spPr>
          <a:xfrm>
            <a:off x="531719" y="260818"/>
            <a:ext cx="8041984" cy="495486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FF6600"/>
                </a:solidFill>
              </a:rPr>
              <a:t>Contacts</a:t>
            </a:r>
          </a:p>
        </p:txBody>
      </p:sp>
      <p:grpSp>
        <p:nvGrpSpPr>
          <p:cNvPr id="11" name="Groupe 7">
            <a:extLst>
              <a:ext uri="{FF2B5EF4-FFF2-40B4-BE49-F238E27FC236}">
                <a16:creationId xmlns:a16="http://schemas.microsoft.com/office/drawing/2014/main" id="{49C9565F-8131-49D9-BF07-99AB27C779E9}"/>
              </a:ext>
            </a:extLst>
          </p:cNvPr>
          <p:cNvGrpSpPr>
            <a:grpSpLocks/>
          </p:cNvGrpSpPr>
          <p:nvPr/>
        </p:nvGrpSpPr>
        <p:grpSpPr bwMode="auto">
          <a:xfrm>
            <a:off x="432053" y="1658980"/>
            <a:ext cx="3546475" cy="2585572"/>
            <a:chOff x="2127439" y="1866900"/>
            <a:chExt cx="2608253" cy="1882462"/>
          </a:xfrm>
        </p:grpSpPr>
        <p:pic>
          <p:nvPicPr>
            <p:cNvPr id="12" name="Image 1">
              <a:extLst>
                <a:ext uri="{FF2B5EF4-FFF2-40B4-BE49-F238E27FC236}">
                  <a16:creationId xmlns:a16="http://schemas.microsoft.com/office/drawing/2014/main" id="{67077F59-CDF8-442A-B120-2804BE8D2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7135" y="1866900"/>
              <a:ext cx="1223743" cy="1238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ZoneTexte 14">
              <a:extLst>
                <a:ext uri="{FF2B5EF4-FFF2-40B4-BE49-F238E27FC236}">
                  <a16:creationId xmlns:a16="http://schemas.microsoft.com/office/drawing/2014/main" id="{4A6BCCAA-4EFC-4C20-98BE-51911FF9DE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7439" y="3189155"/>
              <a:ext cx="2608253" cy="560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Calibri Light" panose="020F0302020204030204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 Light" panose="020F03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 Light" panose="020F03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Wingdings" panose="05000000000000000000" pitchFamily="2" charset="2"/>
                <a:buChar char="ü"/>
                <a:defRPr sz="2200">
                  <a:solidFill>
                    <a:schemeClr val="tx1"/>
                  </a:solidFill>
                  <a:latin typeface="Calibri Light" panose="020F03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ourier New" panose="02070309020205020404" pitchFamily="49" charset="0"/>
                <a:buChar char="o"/>
                <a:defRPr sz="2200">
                  <a:solidFill>
                    <a:schemeClr val="tx1"/>
                  </a:solidFill>
                  <a:latin typeface="Calibri Light" panose="020F03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ourier New" panose="02070309020205020404" pitchFamily="49" charset="0"/>
                <a:buChar char="o"/>
                <a:defRPr sz="2200">
                  <a:solidFill>
                    <a:schemeClr val="tx1"/>
                  </a:solidFill>
                  <a:latin typeface="Calibri Light" panose="020F03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ourier New" panose="02070309020205020404" pitchFamily="49" charset="0"/>
                <a:buChar char="o"/>
                <a:defRPr sz="2200">
                  <a:solidFill>
                    <a:schemeClr val="tx1"/>
                  </a:solidFill>
                  <a:latin typeface="Calibri Light" panose="020F03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ourier New" panose="02070309020205020404" pitchFamily="49" charset="0"/>
                <a:buChar char="o"/>
                <a:defRPr sz="2200">
                  <a:solidFill>
                    <a:schemeClr val="tx1"/>
                  </a:solidFill>
                  <a:latin typeface="Calibri Light" panose="020F03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ourier New" panose="02070309020205020404" pitchFamily="49" charset="0"/>
                <a:buChar char="o"/>
                <a:defRPr sz="2200">
                  <a:solidFill>
                    <a:schemeClr val="tx1"/>
                  </a:solidFill>
                  <a:latin typeface="Calibri Light" panose="020F030202020403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Sophie GABILLET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Secrétaire Générale / General </a:t>
              </a:r>
              <a:r>
                <a:rPr kumimoji="0" lang="fr-FR" altLang="fr-FR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Secretary</a:t>
              </a:r>
              <a:endPara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Arial" panose="020B0604020202020204" pitchFamily="34" charset="0"/>
                </a:rPr>
                <a:t>sophie.gabillet@lestudium-ias.fr</a:t>
              </a:r>
              <a:endParaRPr kumimoji="0" lang="fr-FR" altLang="fr-FR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14" name="ZoneTexte 14">
            <a:extLst>
              <a:ext uri="{FF2B5EF4-FFF2-40B4-BE49-F238E27FC236}">
                <a16:creationId xmlns:a16="http://schemas.microsoft.com/office/drawing/2014/main" id="{629B6953-86A8-4F6F-A759-C0AD94D2A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8604" y="3482082"/>
            <a:ext cx="363855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Dr Aurélien MONTAGU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Scientific Manager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Responsable Scientifique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aurelien.montagu@lestudium-ias.fr</a:t>
            </a:r>
            <a:endParaRPr kumimoji="0" lang="fr-FR" altLang="fr-FR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5" name="ZoneTexte 2">
            <a:extLst>
              <a:ext uri="{FF2B5EF4-FFF2-40B4-BE49-F238E27FC236}">
                <a16:creationId xmlns:a16="http://schemas.microsoft.com/office/drawing/2014/main" id="{55B8FB3E-5A00-41CE-B45E-4236AFA6F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697" y="5258146"/>
            <a:ext cx="486603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200">
                <a:solidFill>
                  <a:schemeClr val="tx1"/>
                </a:solidFill>
                <a:latin typeface="Calibri Light" panose="020F030202020403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LE STUDIUM Loire Valley Institute for Advanced </a:t>
            </a:r>
            <a:r>
              <a:rPr kumimoji="0" lang="fr-FR" alt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Studies</a:t>
            </a:r>
            <a:r>
              <a:rPr kumimoji="0" lang="fr-FR" alt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+33 2 38 21 14 82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http://www.lestudium-ias.com/</a:t>
            </a:r>
          </a:p>
        </p:txBody>
      </p:sp>
      <p:pic>
        <p:nvPicPr>
          <p:cNvPr id="16" name="Image 1">
            <a:extLst>
              <a:ext uri="{FF2B5EF4-FFF2-40B4-BE49-F238E27FC236}">
                <a16:creationId xmlns:a16="http://schemas.microsoft.com/office/drawing/2014/main" id="{4C70AF35-934A-4A95-AA9D-8857ED4FA9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763" y="1589140"/>
            <a:ext cx="1636713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Connector 12"/>
          <p:cNvCxnSpPr/>
          <p:nvPr/>
        </p:nvCxnSpPr>
        <p:spPr>
          <a:xfrm>
            <a:off x="4667890" y="1719765"/>
            <a:ext cx="25552" cy="1579172"/>
          </a:xfrm>
          <a:prstGeom prst="line">
            <a:avLst/>
          </a:prstGeom>
          <a:ln w="25400">
            <a:gradFill>
              <a:gsLst>
                <a:gs pos="0">
                  <a:srgbClr val="FF6600"/>
                </a:gs>
                <a:gs pos="100000">
                  <a:srgbClr val="FF0000"/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60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10735</TotalTime>
  <Words>608</Words>
  <Application>Microsoft Office PowerPoint</Application>
  <PresentationFormat>Affichage à l'écran (4:3)</PresentationFormat>
  <Paragraphs>114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Titillium</vt:lpstr>
      <vt:lpstr>Trebuchet MS</vt:lpstr>
      <vt:lpstr>Wingdings</vt:lpstr>
      <vt:lpstr>Thème Office</vt:lpstr>
      <vt:lpstr>1_Office Theme</vt:lpstr>
      <vt:lpstr>Présentation PowerPoint</vt:lpstr>
      <vt:lpstr>Présentation PowerPoint</vt:lpstr>
      <vt:lpstr>Présentation PowerPoint</vt:lpstr>
      <vt:lpstr>NEOLAiA Visiting Researcher (NVR) Programme</vt:lpstr>
      <vt:lpstr>NVR Programme - Summary</vt:lpstr>
      <vt:lpstr>NVR Programme - Selection</vt:lpstr>
      <vt:lpstr>Opportunities for awardees</vt:lpstr>
      <vt:lpstr>Welcoming international scientists</vt:lpstr>
      <vt:lpstr>Contacts</vt:lpstr>
    </vt:vector>
  </TitlesOfParts>
  <Company>Université d'Orléans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Djamila Rachidi</dc:creator>
  <cp:lastModifiedBy>Helene Legrand</cp:lastModifiedBy>
  <cp:revision>314</cp:revision>
  <dcterms:created xsi:type="dcterms:W3CDTF">2020-05-20T09:42:49Z</dcterms:created>
  <dcterms:modified xsi:type="dcterms:W3CDTF">2026-05-11T13:30:25Z</dcterms:modified>
</cp:coreProperties>
</file>